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48" r:id="rId2"/>
  </p:sldMasterIdLst>
  <p:notesMasterIdLst>
    <p:notesMasterId r:id="rId32"/>
  </p:notesMasterIdLst>
  <p:handoutMasterIdLst>
    <p:handoutMasterId r:id="rId33"/>
  </p:handoutMasterIdLst>
  <p:sldIdLst>
    <p:sldId id="258" r:id="rId3"/>
    <p:sldId id="268" r:id="rId4"/>
    <p:sldId id="270" r:id="rId5"/>
    <p:sldId id="1051" r:id="rId6"/>
    <p:sldId id="1050" r:id="rId7"/>
    <p:sldId id="1048" r:id="rId8"/>
    <p:sldId id="1049" r:id="rId9"/>
    <p:sldId id="299" r:id="rId10"/>
    <p:sldId id="298" r:id="rId11"/>
    <p:sldId id="300" r:id="rId12"/>
    <p:sldId id="1038" r:id="rId13"/>
    <p:sldId id="1039" r:id="rId14"/>
    <p:sldId id="1040" r:id="rId15"/>
    <p:sldId id="272" r:id="rId16"/>
    <p:sldId id="1052" r:id="rId17"/>
    <p:sldId id="283" r:id="rId18"/>
    <p:sldId id="284" r:id="rId19"/>
    <p:sldId id="285" r:id="rId20"/>
    <p:sldId id="286" r:id="rId21"/>
    <p:sldId id="287" r:id="rId22"/>
    <p:sldId id="1041" r:id="rId23"/>
    <p:sldId id="1043" r:id="rId24"/>
    <p:sldId id="1044" r:id="rId25"/>
    <p:sldId id="960" r:id="rId26"/>
    <p:sldId id="1046" r:id="rId27"/>
    <p:sldId id="1047" r:id="rId28"/>
    <p:sldId id="1045" r:id="rId29"/>
    <p:sldId id="1053" r:id="rId30"/>
    <p:sldId id="269" r:id="rId3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42BF"/>
    <a:srgbClr val="E6E6E6"/>
    <a:srgbClr val="006098"/>
    <a:srgbClr val="F9F2ED"/>
    <a:srgbClr val="EFF2ED"/>
    <a:srgbClr val="003C64"/>
    <a:srgbClr val="1D1D1D"/>
    <a:srgbClr val="001E32"/>
    <a:srgbClr val="9060EB"/>
    <a:srgbClr val="7043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Estilo Médio 3 - Ênfas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Estilo Claro 2 - Ênfas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Estilo Claro 3 - Ênfas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Estilo Claro 3 - Ênfas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Estilo Claro 1 - Ênfas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19" autoAdjust="0"/>
    <p:restoredTop sz="96357" autoAdjust="0"/>
  </p:normalViewPr>
  <p:slideViewPr>
    <p:cSldViewPr snapToGrid="0">
      <p:cViewPr varScale="1">
        <p:scale>
          <a:sx n="68" d="100"/>
          <a:sy n="68" d="100"/>
        </p:scale>
        <p:origin x="10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PIB per capita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057-4715-8DFC-19EFF2A1786B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5057-4715-8DFC-19EFF2A178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Planilha1!$A$2:$A$3</c:f>
              <c:strCache>
                <c:ptCount val="2"/>
                <c:pt idx="0">
                  <c:v>Estados Unidos</c:v>
                </c:pt>
                <c:pt idx="1">
                  <c:v>Brasil</c:v>
                </c:pt>
              </c:strCache>
            </c:strRef>
          </c:cat>
          <c:val>
            <c:numRef>
              <c:f>Planilha1!$B$2:$B$3</c:f>
              <c:numCache>
                <c:formatCode>#,##0</c:formatCode>
                <c:ptCount val="2"/>
                <c:pt idx="0">
                  <c:v>59531</c:v>
                </c:pt>
                <c:pt idx="1">
                  <c:v>9821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57-4715-8DFC-19EFF2A178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08129400"/>
        <c:axId val="708123168"/>
      </c:barChart>
      <c:catAx>
        <c:axId val="708129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708123168"/>
        <c:crosses val="autoZero"/>
        <c:auto val="1"/>
        <c:lblAlgn val="ctr"/>
        <c:lblOffset val="100"/>
        <c:noMultiLvlLbl val="0"/>
      </c:catAx>
      <c:valAx>
        <c:axId val="7081231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708129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100" b="1" i="0" baseline="0" dirty="0">
                <a:effectLst/>
              </a:rPr>
              <a:t>Contribuições em Acumulação - Seguradoras Ligadas a Bancos</a:t>
            </a:r>
          </a:p>
          <a:p>
            <a:pPr algn="ctr">
              <a:defRPr sz="1100"/>
            </a:pPr>
            <a:r>
              <a:rPr lang="pt-BR" sz="1100" b="0" i="0" baseline="0" dirty="0">
                <a:effectLst/>
              </a:rPr>
              <a:t>em bilhões de R$</a:t>
            </a:r>
            <a:endParaRPr lang="pt-BR" sz="1100" dirty="0">
              <a:effectLst/>
            </a:endParaRPr>
          </a:p>
        </c:rich>
      </c:tx>
      <c:layout>
        <c:manualLayout>
          <c:xMode val="edge"/>
          <c:yMode val="edge"/>
          <c:x val="0.15805247313684295"/>
          <c:y val="5.585553111310271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>
        <c:manualLayout>
          <c:layoutTarget val="inner"/>
          <c:xMode val="edge"/>
          <c:yMode val="edge"/>
          <c:x val="0.1330651193857193"/>
          <c:y val="0.31911720773369084"/>
          <c:w val="0.82269930839538574"/>
          <c:h val="0.4084778277325551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Ligado a Banco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Planilha1!$A$2:$A$7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Planilha1!$B$2:$B$7</c:f>
              <c:numCache>
                <c:formatCode>_-"R$"\ * #,##0.0_-;\-"R$"\ * #,##0.0_-;_-"R$"\ * "-"??_-;_-@_-</c:formatCode>
                <c:ptCount val="6"/>
                <c:pt idx="0">
                  <c:v>77.7</c:v>
                </c:pt>
                <c:pt idx="1">
                  <c:v>92.65</c:v>
                </c:pt>
                <c:pt idx="2">
                  <c:v>111.2</c:v>
                </c:pt>
                <c:pt idx="3">
                  <c:v>113.05</c:v>
                </c:pt>
                <c:pt idx="4">
                  <c:v>102.81</c:v>
                </c:pt>
                <c:pt idx="5">
                  <c:v>118.42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9F-450E-BEE1-01B4E7BC60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224099744"/>
        <c:axId val="1092142528"/>
      </c:barChart>
      <c:catAx>
        <c:axId val="122409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92142528"/>
        <c:crosses val="autoZero"/>
        <c:auto val="0"/>
        <c:lblAlgn val="ctr"/>
        <c:lblOffset val="100"/>
        <c:noMultiLvlLbl val="0"/>
      </c:catAx>
      <c:valAx>
        <c:axId val="1092142528"/>
        <c:scaling>
          <c:orientation val="minMax"/>
          <c:max val="14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224099744"/>
        <c:crosses val="autoZero"/>
        <c:crossBetween val="between"/>
        <c:majorUnit val="3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800" b="1" i="0" baseline="0" dirty="0">
                <a:effectLst/>
              </a:rPr>
              <a:t>PRÊMIO DE RISCO*</a:t>
            </a:r>
          </a:p>
          <a:p>
            <a:pPr>
              <a:defRPr sz="1400"/>
            </a:pPr>
            <a:r>
              <a:rPr lang="pt-BR" sz="1200" b="0" i="0" baseline="0" dirty="0">
                <a:effectLst/>
              </a:rPr>
              <a:t>em bilhões de R$</a:t>
            </a:r>
            <a:endParaRPr lang="pt-BR" sz="1200" b="0" dirty="0">
              <a:effectLst/>
            </a:endParaRPr>
          </a:p>
        </c:rich>
      </c:tx>
      <c:layout>
        <c:manualLayout>
          <c:xMode val="edge"/>
          <c:yMode val="edge"/>
          <c:x val="0.30763379897596826"/>
          <c:y val="2.73710501269928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>
        <c:manualLayout>
          <c:layoutTarget val="inner"/>
          <c:xMode val="edge"/>
          <c:yMode val="edge"/>
          <c:x val="9.2922087032817624E-2"/>
          <c:y val="0.20256257192039903"/>
          <c:w val="0.89529640996049697"/>
          <c:h val="0.64897518711036273"/>
        </c:manualLayout>
      </c:layout>
      <c:lineChart>
        <c:grouping val="standar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RISCO VIDA</c:v>
                </c:pt>
              </c:strCache>
            </c:strRef>
          </c:tx>
          <c:spPr>
            <a:ln w="25400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numRef>
              <c:f>Planilha1!$A$2:$A$7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Planilha1!$B$2:$B$7</c:f>
              <c:numCache>
                <c:formatCode>_-"R$"\ * #,##0.0_-;\-"R$"\ * #,##0.0_-;_-"R$"\ * "-"??_-;_-@_-</c:formatCode>
                <c:ptCount val="6"/>
                <c:pt idx="0">
                  <c:v>27.656139122719566</c:v>
                </c:pt>
                <c:pt idx="1">
                  <c:v>29.766120463479979</c:v>
                </c:pt>
                <c:pt idx="2">
                  <c:v>31.13321489868364</c:v>
                </c:pt>
                <c:pt idx="3">
                  <c:v>34.528301728698558</c:v>
                </c:pt>
                <c:pt idx="4">
                  <c:v>37.98049663884877</c:v>
                </c:pt>
                <c:pt idx="5">
                  <c:v>43.276206025951311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514-430B-BABA-75D7FB140A65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 SEGURO AUTO </c:v>
                </c:pt>
              </c:strCache>
            </c:strRef>
          </c:tx>
          <c:spPr>
            <a:ln w="25400" cap="rnd">
              <a:solidFill>
                <a:schemeClr val="accent2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Planilha1!$A$2:$A$7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Planilha1!$C$2:$C$7</c:f>
              <c:numCache>
                <c:formatCode>_-"R$"\ * #,##0.0_-;\-"R$"\ * #,##0.0_-;_-"R$"\ * "-"??_-;_-@_-</c:formatCode>
                <c:ptCount val="6"/>
                <c:pt idx="0">
                  <c:v>31.426326326840002</c:v>
                </c:pt>
                <c:pt idx="1">
                  <c:v>32.529725141740002</c:v>
                </c:pt>
                <c:pt idx="2">
                  <c:v>31.747598613040001</c:v>
                </c:pt>
                <c:pt idx="3">
                  <c:v>33.86697984645</c:v>
                </c:pt>
                <c:pt idx="4">
                  <c:v>35.892001740440001</c:v>
                </c:pt>
                <c:pt idx="5">
                  <c:v>36.078412318220003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514-430B-BABA-75D7FB140A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56334304"/>
        <c:axId val="1614275120"/>
      </c:lineChart>
      <c:catAx>
        <c:axId val="1356334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614275120"/>
        <c:crosses val="autoZero"/>
        <c:auto val="0"/>
        <c:lblAlgn val="ctr"/>
        <c:lblOffset val="100"/>
        <c:noMultiLvlLbl val="0"/>
      </c:catAx>
      <c:valAx>
        <c:axId val="1614275120"/>
        <c:scaling>
          <c:orientation val="minMax"/>
          <c:max val="45"/>
          <c:min val="2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pt-BR" sz="10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356334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800" b="1" i="0" baseline="0" dirty="0">
                <a:effectLst/>
              </a:rPr>
              <a:t>PRÊMIO DE </a:t>
            </a:r>
            <a:r>
              <a:rPr lang="pt-BR" sz="1862" b="1" i="0" u="none" strike="noStrike" baseline="0" dirty="0">
                <a:effectLst/>
              </a:rPr>
              <a:t>RISCO</a:t>
            </a:r>
            <a:r>
              <a:rPr lang="pt-BR" sz="1800" b="1" i="0" baseline="0" dirty="0">
                <a:effectLst/>
              </a:rPr>
              <a:t>*</a:t>
            </a:r>
            <a:endParaRPr lang="pt-BR" dirty="0">
              <a:effectLst/>
            </a:endParaRPr>
          </a:p>
          <a:p>
            <a:pPr>
              <a:defRPr/>
            </a:pPr>
            <a:r>
              <a:rPr lang="pt-BR" sz="1200" b="0" i="0" baseline="0" dirty="0">
                <a:effectLst/>
              </a:rPr>
              <a:t>em bilhões de R$</a:t>
            </a:r>
            <a:endParaRPr lang="pt-BR" sz="1200" b="0" dirty="0">
              <a:effectLst/>
            </a:endParaRPr>
          </a:p>
        </c:rich>
      </c:tx>
      <c:layout>
        <c:manualLayout>
          <c:xMode val="edge"/>
          <c:yMode val="edge"/>
          <c:x val="0.32387754853078798"/>
          <c:y val="2.680499996101090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RISCO VIDA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Planilha1!$B$2:$B$3</c:f>
              <c:numCache>
                <c:formatCode>_-* #,##0.0_-;\-* #,##0.0_-;_-* "-"??_-;_-@_-</c:formatCode>
                <c:ptCount val="2"/>
                <c:pt idx="0">
                  <c:v>37.98049663884877</c:v>
                </c:pt>
                <c:pt idx="1">
                  <c:v>43.276206025951311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14-4ADB-8D1B-E3828E60BA9D}"/>
            </c:ext>
          </c:extLst>
        </c:ser>
        <c:ser>
          <c:idx val="1"/>
          <c:order val="1"/>
          <c:tx>
            <c:strRef>
              <c:f>Planilha1!$C$1</c:f>
              <c:strCache>
                <c:ptCount val="1"/>
                <c:pt idx="0">
                  <c:v>SEGURO AUTO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Planilha1!$A$2:$A$3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Planilha1!$C$2:$C$3</c:f>
              <c:numCache>
                <c:formatCode>_-* #,##0.0_-;\-* #,##0.0_-;_-* "-"??_-;_-@_-</c:formatCode>
                <c:ptCount val="2"/>
                <c:pt idx="0">
                  <c:v>35.892001740440001</c:v>
                </c:pt>
                <c:pt idx="1">
                  <c:v>36.078412318220003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14-4ADB-8D1B-E3828E60BA9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3096080"/>
        <c:axId val="1921367600"/>
      </c:barChart>
      <c:catAx>
        <c:axId val="23096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921367600"/>
        <c:crosses val="autoZero"/>
        <c:auto val="1"/>
        <c:lblAlgn val="ctr"/>
        <c:lblOffset val="100"/>
        <c:noMultiLvlLbl val="0"/>
      </c:catAx>
      <c:valAx>
        <c:axId val="1921367600"/>
        <c:scaling>
          <c:orientation val="minMax"/>
          <c:max val="8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3096080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PIB per capita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03B1-400D-89DD-647727DBA943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03B1-400D-89DD-647727DBA9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Planilha1!$A$2:$A$3</c:f>
              <c:strCache>
                <c:ptCount val="2"/>
                <c:pt idx="0">
                  <c:v>Estados Unidos</c:v>
                </c:pt>
                <c:pt idx="1">
                  <c:v>Brasil</c:v>
                </c:pt>
              </c:strCache>
            </c:strRef>
          </c:cat>
          <c:val>
            <c:numRef>
              <c:f>Planilha1!$B$2:$B$3</c:f>
              <c:numCache>
                <c:formatCode>#,##0</c:formatCode>
                <c:ptCount val="2"/>
                <c:pt idx="0">
                  <c:v>4481</c:v>
                </c:pt>
                <c:pt idx="1">
                  <c:v>377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57-4715-8DFC-19EFF2A178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08129400"/>
        <c:axId val="708123168"/>
      </c:barChart>
      <c:catAx>
        <c:axId val="708129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708123168"/>
        <c:crosses val="autoZero"/>
        <c:auto val="1"/>
        <c:lblAlgn val="ctr"/>
        <c:lblOffset val="100"/>
        <c:noMultiLvlLbl val="0"/>
      </c:catAx>
      <c:valAx>
        <c:axId val="7081231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708129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PIB per capita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D27-442F-8346-FA1D477A4CE8}"/>
              </c:ext>
            </c:extLst>
          </c:dPt>
          <c:dPt>
            <c:idx val="3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D27-442F-8346-FA1D477A4CE8}"/>
              </c:ext>
            </c:extLst>
          </c:dPt>
          <c:dLbls>
            <c:dLbl>
              <c:idx val="2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DD27-442F-8346-FA1D477A4CE8}"/>
                </c:ext>
              </c:extLst>
            </c:dLbl>
            <c:dLbl>
              <c:idx val="3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D27-442F-8346-FA1D477A4CE8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Planilha1!$A$2:$A$5</c:f>
              <c:strCache>
                <c:ptCount val="4"/>
                <c:pt idx="0">
                  <c:v>Europa</c:v>
                </c:pt>
                <c:pt idx="1">
                  <c:v>América do Norte</c:v>
                </c:pt>
                <c:pt idx="2">
                  <c:v>Brasil</c:v>
                </c:pt>
                <c:pt idx="3">
                  <c:v>Mundo</c:v>
                </c:pt>
              </c:strCache>
            </c:strRef>
          </c:cat>
          <c:val>
            <c:numRef>
              <c:f>Planilha1!$B$2:$B$5</c:f>
              <c:numCache>
                <c:formatCode>0.0%</c:formatCode>
                <c:ptCount val="4"/>
                <c:pt idx="0">
                  <c:v>7.1999999999999995E-2</c:v>
                </c:pt>
                <c:pt idx="1">
                  <c:v>7.1999999999999995E-2</c:v>
                </c:pt>
                <c:pt idx="2">
                  <c:v>3.6999999999999998E-2</c:v>
                </c:pt>
                <c:pt idx="3">
                  <c:v>6.0999999999999999E-2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27-442F-8346-FA1D477A4C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08129400"/>
        <c:axId val="708123168"/>
      </c:barChart>
      <c:catAx>
        <c:axId val="708129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708123168"/>
        <c:crosses val="autoZero"/>
        <c:auto val="1"/>
        <c:lblAlgn val="ctr"/>
        <c:lblOffset val="100"/>
        <c:noMultiLvlLbl val="0"/>
      </c:catAx>
      <c:valAx>
        <c:axId val="7081231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crossAx val="708129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PIB per capita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9A5-466F-8614-0EE0162BCDF3}"/>
              </c:ext>
            </c:extLst>
          </c:dPt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Planilha1!$A$2:$A$4</c:f>
              <c:strCache>
                <c:ptCount val="3"/>
                <c:pt idx="0">
                  <c:v>Garantia estendida</c:v>
                </c:pt>
                <c:pt idx="1">
                  <c:v>Seguro de automóveis</c:v>
                </c:pt>
                <c:pt idx="2">
                  <c:v>Seguro de pessoas</c:v>
                </c:pt>
              </c:strCache>
            </c:strRef>
          </c:cat>
          <c:val>
            <c:numRef>
              <c:f>Planilha1!$B$2:$B$4</c:f>
              <c:numCache>
                <c:formatCode>0.0</c:formatCode>
                <c:ptCount val="3"/>
                <c:pt idx="0">
                  <c:v>1.8</c:v>
                </c:pt>
                <c:pt idx="1">
                  <c:v>6.5</c:v>
                </c:pt>
                <c:pt idx="2">
                  <c:v>10.199999999999999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9A5-466F-8614-0EE0162BCD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08129400"/>
        <c:axId val="708123168"/>
      </c:barChart>
      <c:catAx>
        <c:axId val="708129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708123168"/>
        <c:crosses val="autoZero"/>
        <c:auto val="1"/>
        <c:lblAlgn val="ctr"/>
        <c:lblOffset val="100"/>
        <c:noMultiLvlLbl val="0"/>
      </c:catAx>
      <c:valAx>
        <c:axId val="7081231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708129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119544839403044"/>
          <c:y val="0.2259277786205359"/>
          <c:w val="0.40609284401364504"/>
          <c:h val="0.68868313595873665"/>
        </c:manualLayout>
      </c:layout>
      <c:pieChart>
        <c:varyColors val="1"/>
        <c:ser>
          <c:idx val="0"/>
          <c:order val="0"/>
          <c:tx>
            <c:strRef>
              <c:f>Planilha1!$B$1</c:f>
              <c:strCache>
                <c:ptCount val="1"/>
                <c:pt idx="0">
                  <c:v>Coluna1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8E2-4FA2-BA70-22CB7AFEE802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BD-4CC2-82DF-319D3E1DD17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8E2-4FA2-BA70-22CB7AFEE80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8E2-4FA2-BA70-22CB7AFEE80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8E2-4FA2-BA70-22CB7AFEE802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8FF-488E-B214-C1E20EDD2C6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28FF-488E-B214-C1E20EDD2C6F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28FF-488E-B214-C1E20EDD2C6F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28FF-488E-B214-C1E20EDD2C6F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8E2-4FA2-BA70-22CB7AFEE802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8E2-4FA2-BA70-22CB7AFEE802}"/>
              </c:ext>
            </c:extLst>
          </c:dPt>
          <c:dLbls>
            <c:dLbl>
              <c:idx val="0"/>
              <c:layout>
                <c:manualLayout>
                  <c:x val="-0.13483504988515355"/>
                  <c:y val="9.884706309564383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8E2-4FA2-BA70-22CB7AFEE802}"/>
                </c:ext>
              </c:extLst>
            </c:dLbl>
            <c:dLbl>
              <c:idx val="1"/>
              <c:layout>
                <c:manualLayout>
                  <c:x val="1.4293552436380235E-2"/>
                  <c:y val="-0.20470813263129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8BD-4CC2-82DF-319D3E1DD17D}"/>
                </c:ext>
              </c:extLst>
            </c:dLbl>
            <c:dLbl>
              <c:idx val="3"/>
              <c:layout>
                <c:manualLayout>
                  <c:x val="-1.0560675567727947E-2"/>
                  <c:y val="2.4268946315372593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8E2-4FA2-BA70-22CB7AFEE802}"/>
                </c:ext>
              </c:extLst>
            </c:dLbl>
            <c:dLbl>
              <c:idx val="4"/>
              <c:layout>
                <c:manualLayout>
                  <c:x val="-5.7197306858381832E-3"/>
                  <c:y val="2.46205238827908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8E2-4FA2-BA70-22CB7AFEE802}"/>
                </c:ext>
              </c:extLst>
            </c:dLbl>
            <c:dLbl>
              <c:idx val="9"/>
              <c:layout>
                <c:manualLayout>
                  <c:x val="-1.51258020322669E-2"/>
                  <c:y val="-3.4349849560538916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8E2-4FA2-BA70-22CB7AFEE802}"/>
                </c:ext>
              </c:extLst>
            </c:dLbl>
            <c:dLbl>
              <c:idx val="10"/>
              <c:layout>
                <c:manualLayout>
                  <c:x val="1.5359853931302065E-2"/>
                  <c:y val="-3.280173602430846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8E2-4FA2-BA70-22CB7AFEE8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Planilha1!$A$2:$A$12</c:f>
              <c:strCache>
                <c:ptCount val="11"/>
                <c:pt idx="0">
                  <c:v>Pessoas</c:v>
                </c:pt>
                <c:pt idx="1">
                  <c:v>Automóveis</c:v>
                </c:pt>
                <c:pt idx="2">
                  <c:v>Compreensivos</c:v>
                </c:pt>
                <c:pt idx="3">
                  <c:v>Rural</c:v>
                </c:pt>
                <c:pt idx="4">
                  <c:v>Financeiros</c:v>
                </c:pt>
                <c:pt idx="5">
                  <c:v>Habitacionais</c:v>
                </c:pt>
                <c:pt idx="6">
                  <c:v>Grandes riscos</c:v>
                </c:pt>
                <c:pt idx="7">
                  <c:v>Transporte</c:v>
                </c:pt>
                <c:pt idx="8">
                  <c:v>Patrimoniais</c:v>
                </c:pt>
                <c:pt idx="9">
                  <c:v>Garantia estendida</c:v>
                </c:pt>
                <c:pt idx="10">
                  <c:v>Demais</c:v>
                </c:pt>
              </c:strCache>
            </c:strRef>
          </c:cat>
          <c:val>
            <c:numRef>
              <c:f>Planilha1!$B$2:$B$12</c:f>
              <c:numCache>
                <c:formatCode>0%</c:formatCode>
                <c:ptCount val="11"/>
                <c:pt idx="0">
                  <c:v>0.36</c:v>
                </c:pt>
                <c:pt idx="1">
                  <c:v>0.3</c:v>
                </c:pt>
                <c:pt idx="2">
                  <c:v>0.05</c:v>
                </c:pt>
                <c:pt idx="3">
                  <c:v>0.05</c:v>
                </c:pt>
                <c:pt idx="4">
                  <c:v>0.04</c:v>
                </c:pt>
                <c:pt idx="5">
                  <c:v>0.03</c:v>
                </c:pt>
                <c:pt idx="6">
                  <c:v>0.03</c:v>
                </c:pt>
                <c:pt idx="7">
                  <c:v>0.03</c:v>
                </c:pt>
                <c:pt idx="8">
                  <c:v>0.03</c:v>
                </c:pt>
                <c:pt idx="9">
                  <c:v>0.03</c:v>
                </c:pt>
                <c:pt idx="1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8BD-4CC2-82DF-319D3E1DD1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Prêmio</a:t>
            </a:r>
            <a:r>
              <a:rPr lang="en-US" sz="14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400" b="1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Risco</a:t>
            </a:r>
            <a:r>
              <a:rPr lang="en-US" sz="14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400">
                <a:solidFill>
                  <a:prstClr val="black">
                    <a:lumMod val="65000"/>
                    <a:lumOff val="35000"/>
                  </a:prstClr>
                </a:solidFill>
              </a:defRPr>
            </a:pPr>
            <a:r>
              <a:rPr lang="en-US" sz="1400" b="1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Seguradoras</a:t>
            </a:r>
            <a:r>
              <a:rPr lang="en-US" sz="14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400" b="1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Independentes</a:t>
            </a:r>
            <a:endParaRPr lang="en-US" sz="1400" b="1" i="0" u="none" strike="noStrike" kern="1200" spc="0" baseline="0" dirty="0">
              <a:solidFill>
                <a:prstClr val="black">
                  <a:lumMod val="65000"/>
                  <a:lumOff val="35000"/>
                </a:prstClr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400">
                <a:solidFill>
                  <a:prstClr val="black">
                    <a:lumMod val="65000"/>
                    <a:lumOff val="35000"/>
                  </a:prstClr>
                </a:solidFill>
              </a:defRPr>
            </a:pPr>
            <a:r>
              <a:rPr lang="en-US" sz="1400" b="0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em</a:t>
            </a:r>
            <a:r>
              <a:rPr lang="en-US" sz="14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400" b="0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bilhões</a:t>
            </a:r>
            <a:r>
              <a:rPr lang="en-US" sz="14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 de R$</a:t>
            </a:r>
            <a:endParaRPr lang="pt-BR" sz="1400" dirty="0">
              <a:effectLst/>
            </a:endParaRPr>
          </a:p>
        </c:rich>
      </c:tx>
      <c:layout>
        <c:manualLayout>
          <c:xMode val="edge"/>
          <c:yMode val="edge"/>
          <c:x val="0.27759327150386326"/>
          <c:y val="2.474730997916173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defRPr sz="1400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>
        <c:manualLayout>
          <c:layoutTarget val="inner"/>
          <c:xMode val="edge"/>
          <c:yMode val="edge"/>
          <c:x val="0.1330651193857193"/>
          <c:y val="0.25640642642974854"/>
          <c:w val="0.82269930839538574"/>
          <c:h val="0.5862795466324162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Independente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Planilha1!$A$2:$A$7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Planilha1!$B$2:$B$7</c:f>
              <c:numCache>
                <c:formatCode>0.0</c:formatCode>
                <c:ptCount val="6"/>
                <c:pt idx="0">
                  <c:v>8.2001368708382074</c:v>
                </c:pt>
                <c:pt idx="1">
                  <c:v>9.2552055897123306</c:v>
                </c:pt>
                <c:pt idx="2">
                  <c:v>10.446417252635673</c:v>
                </c:pt>
                <c:pt idx="3">
                  <c:v>11.892465418067653</c:v>
                </c:pt>
                <c:pt idx="4">
                  <c:v>13.021477901802715</c:v>
                </c:pt>
                <c:pt idx="5">
                  <c:v>14.439132162374101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A7-411B-8D4C-1E7A0F47EB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224099744"/>
        <c:axId val="1092142528"/>
      </c:barChart>
      <c:catAx>
        <c:axId val="122409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92142528"/>
        <c:crosses val="autoZero"/>
        <c:auto val="0"/>
        <c:lblAlgn val="ctr"/>
        <c:lblOffset val="100"/>
        <c:noMultiLvlLbl val="0"/>
      </c:catAx>
      <c:valAx>
        <c:axId val="1092142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224099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Prêmio</a:t>
            </a:r>
            <a:r>
              <a:rPr lang="en-US" sz="14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400" b="1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Risco</a:t>
            </a:r>
            <a:r>
              <a:rPr lang="en-US" sz="14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400">
                <a:solidFill>
                  <a:prstClr val="black">
                    <a:lumMod val="65000"/>
                    <a:lumOff val="35000"/>
                  </a:prstClr>
                </a:solidFill>
              </a:defRPr>
            </a:pPr>
            <a:r>
              <a:rPr lang="en-US" sz="1400" b="1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Seguradoras</a:t>
            </a:r>
            <a:r>
              <a:rPr lang="en-US" sz="14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400" b="1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Ligadas</a:t>
            </a:r>
            <a:r>
              <a:rPr lang="en-US" sz="14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400" b="1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Bancos</a:t>
            </a:r>
            <a:endParaRPr lang="en-US" sz="1400" b="1" i="0" u="none" strike="noStrike" kern="1200" spc="0" baseline="0" dirty="0">
              <a:solidFill>
                <a:prstClr val="black">
                  <a:lumMod val="65000"/>
                  <a:lumOff val="35000"/>
                </a:prstClr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400">
                <a:solidFill>
                  <a:prstClr val="black">
                    <a:lumMod val="65000"/>
                    <a:lumOff val="35000"/>
                  </a:prstClr>
                </a:solidFill>
              </a:defRPr>
            </a:pPr>
            <a:r>
              <a:rPr lang="en-US" sz="1400" b="0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em</a:t>
            </a:r>
            <a:r>
              <a:rPr lang="en-US" sz="14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400" b="0" i="0" u="none" strike="noStrike" kern="1200" spc="0" baseline="0" dirty="0" err="1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bilhões</a:t>
            </a:r>
            <a:r>
              <a:rPr lang="en-US" sz="14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+mn-lt"/>
                <a:ea typeface="+mn-ea"/>
                <a:cs typeface="+mn-cs"/>
              </a:rPr>
              <a:t> de R$</a:t>
            </a:r>
            <a:endParaRPr lang="pt-BR" sz="1400" dirty="0">
              <a:effectLst/>
            </a:endParaRPr>
          </a:p>
        </c:rich>
      </c:tx>
      <c:layout>
        <c:manualLayout>
          <c:xMode val="edge"/>
          <c:yMode val="edge"/>
          <c:x val="0.25018947081893284"/>
          <c:y val="5.58528955626290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defRPr sz="1400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>
        <c:manualLayout>
          <c:layoutTarget val="inner"/>
          <c:xMode val="edge"/>
          <c:yMode val="edge"/>
          <c:x val="0.1330651193857193"/>
          <c:y val="0.25640642642974854"/>
          <c:w val="0.82269930839538574"/>
          <c:h val="0.5862795466324162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Ligado a Banco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Planilha1!$A$2:$A$7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Planilha1!$B$2:$B$7</c:f>
              <c:numCache>
                <c:formatCode>0.0</c:formatCode>
                <c:ptCount val="6"/>
                <c:pt idx="0">
                  <c:v>23.407709131519585</c:v>
                </c:pt>
                <c:pt idx="1">
                  <c:v>24.39149915481002</c:v>
                </c:pt>
                <c:pt idx="2">
                  <c:v>24.613285028200035</c:v>
                </c:pt>
                <c:pt idx="3">
                  <c:v>26.905605397722958</c:v>
                </c:pt>
                <c:pt idx="4">
                  <c:v>29.299522938597256</c:v>
                </c:pt>
                <c:pt idx="5">
                  <c:v>32.383782322779673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0B-41C0-9BD6-F97BD1D5D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224099744"/>
        <c:axId val="1092142528"/>
      </c:barChart>
      <c:catAx>
        <c:axId val="122409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92142528"/>
        <c:crosses val="autoZero"/>
        <c:auto val="0"/>
        <c:lblAlgn val="ctr"/>
        <c:lblOffset val="100"/>
        <c:noMultiLvlLbl val="0"/>
      </c:catAx>
      <c:valAx>
        <c:axId val="1092142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224099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100" b="1" i="0" baseline="0" dirty="0">
                <a:effectLst/>
              </a:rPr>
              <a:t>Contribuições em Acumulação - Seguradoras Independentes </a:t>
            </a:r>
            <a:br>
              <a:rPr lang="pt-BR" sz="1100" b="0" i="0" baseline="0" dirty="0">
                <a:effectLst/>
              </a:rPr>
            </a:br>
            <a:r>
              <a:rPr lang="pt-BR" sz="1100" b="0" i="0" baseline="0" dirty="0">
                <a:effectLst/>
              </a:rPr>
              <a:t>em bilhões de R$</a:t>
            </a:r>
            <a:endParaRPr lang="pt-BR" sz="1100" dirty="0">
              <a:effectLst/>
            </a:endParaRPr>
          </a:p>
        </c:rich>
      </c:tx>
      <c:layout>
        <c:manualLayout>
          <c:xMode val="edge"/>
          <c:yMode val="edge"/>
          <c:x val="0.18752515103400599"/>
          <c:y val="3.403437262411925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>
        <c:manualLayout>
          <c:layoutTarget val="inner"/>
          <c:xMode val="edge"/>
          <c:yMode val="edge"/>
          <c:x val="0.13306504498710237"/>
          <c:y val="0.29623483524464095"/>
          <c:w val="0.82269930839538574"/>
          <c:h val="0.4711889624595642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Independente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Planilha1!$A$2:$A$7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Planilha1!$B$2:$B$7</c:f>
              <c:numCache>
                <c:formatCode>_-"R$"\ * #,##0.0_-;\-"R$"\ * #,##0.0_-;_-"R$"\ * "-"??_-;_-@_-</c:formatCode>
                <c:ptCount val="6"/>
                <c:pt idx="0">
                  <c:v>2.0699999999999998</c:v>
                </c:pt>
                <c:pt idx="1">
                  <c:v>2.4900000000000002</c:v>
                </c:pt>
                <c:pt idx="2">
                  <c:v>2.7</c:v>
                </c:pt>
                <c:pt idx="3">
                  <c:v>3.8</c:v>
                </c:pt>
                <c:pt idx="4">
                  <c:v>4.6399999999999997</c:v>
                </c:pt>
                <c:pt idx="5">
                  <c:v>7.06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FB-48DA-AB59-F13BA8D232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224099744"/>
        <c:axId val="1092142528"/>
      </c:barChart>
      <c:catAx>
        <c:axId val="122409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92142528"/>
        <c:crosses val="autoZero"/>
        <c:auto val="0"/>
        <c:lblAlgn val="ctr"/>
        <c:lblOffset val="100"/>
        <c:noMultiLvlLbl val="0"/>
      </c:catAx>
      <c:valAx>
        <c:axId val="1092142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224099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400" b="1" i="0" u="none" strike="noStrike" baseline="0" dirty="0"/>
              <a:t>Provisões </a:t>
            </a:r>
            <a:r>
              <a:rPr lang="pt-BR" sz="1400" b="1" dirty="0"/>
              <a:t>do Mercado de</a:t>
            </a:r>
            <a:r>
              <a:rPr lang="pt-BR" sz="1400" b="1" baseline="0" dirty="0"/>
              <a:t> </a:t>
            </a:r>
            <a:r>
              <a:rPr lang="pt-BR" sz="1400" b="1" dirty="0"/>
              <a:t>Previdência</a:t>
            </a:r>
          </a:p>
          <a:p>
            <a:pPr>
              <a:defRPr sz="1400"/>
            </a:pPr>
            <a:r>
              <a:rPr lang="pt-BR" sz="1400" dirty="0"/>
              <a:t>em bilhões de R$ </a:t>
            </a:r>
          </a:p>
        </c:rich>
      </c:tx>
      <c:layout>
        <c:manualLayout>
          <c:xMode val="edge"/>
          <c:yMode val="edge"/>
          <c:x val="0.2273243660375883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>
        <c:manualLayout>
          <c:layoutTarget val="inner"/>
          <c:xMode val="edge"/>
          <c:yMode val="edge"/>
          <c:x val="0.1330651193857193"/>
          <c:y val="0.25640643471442914"/>
          <c:w val="0.82269930839538574"/>
          <c:h val="0.6640593355492827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Planilha1!$B$1</c:f>
              <c:strCache>
                <c:ptCount val="1"/>
                <c:pt idx="0">
                  <c:v>Provisões Técnicas Acumulação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Planilha1!$A$2:$A$7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2019*</c:v>
                </c:pt>
              </c:strCache>
            </c:strRef>
          </c:cat>
          <c:val>
            <c:numRef>
              <c:f>Planilha1!$B$2:$B$7</c:f>
              <c:numCache>
                <c:formatCode>0</c:formatCode>
                <c:ptCount val="6"/>
                <c:pt idx="0">
                  <c:v>423.3</c:v>
                </c:pt>
                <c:pt idx="1">
                  <c:v>518.9</c:v>
                </c:pt>
                <c:pt idx="2">
                  <c:v>643.20000000000005</c:v>
                </c:pt>
                <c:pt idx="3">
                  <c:v>758.2</c:v>
                </c:pt>
                <c:pt idx="4">
                  <c:v>835.9</c:v>
                </c:pt>
                <c:pt idx="5">
                  <c:v>1007.2375699742501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DD-4E31-BE65-82C5CC92E2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224099744"/>
        <c:axId val="1092142528"/>
      </c:barChart>
      <c:catAx>
        <c:axId val="122409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92142528"/>
        <c:crosses val="autoZero"/>
        <c:auto val="0"/>
        <c:lblAlgn val="ctr"/>
        <c:lblOffset val="100"/>
        <c:noMultiLvlLbl val="0"/>
      </c:catAx>
      <c:valAx>
        <c:axId val="1092142528"/>
        <c:scaling>
          <c:orientation val="minMax"/>
          <c:max val="11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2240997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F2DF4CDF-ACDB-4BD2-A137-5A9328C0EE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C2150003-0BFE-42A1-9728-06629442D8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B2B776-712B-42CA-8327-E3DFD1F1E332}" type="datetimeFigureOut">
              <a:rPr lang="pt-BR" smtClean="0"/>
              <a:t>10/03/2020</a:t>
            </a:fld>
            <a:endParaRPr lang="pt-BR" dirty="0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8712E10-533C-4849-AEA6-5A6181B71FF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994B053E-680E-42D7-9895-FCCA8A4E9D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A03532-82D5-4909-8E36-09E55CFE454D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813243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04421-D8B0-45D8-A209-2D3319CDA16A}" type="datetimeFigureOut">
              <a:rPr lang="pt-BR" smtClean="0"/>
              <a:t>10/03/2020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4CB466-1EAC-4048-907F-8287216066CF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13481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Startup especializada em inclusão social e engajamento de cluster por meio da tecnologia para a venda de seguro de vida.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solidFill>
                  <a:srgbClr val="0079C2"/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CLUSTER</a:t>
            </a:r>
          </a:p>
          <a:p>
            <a:pPr marL="171450" lvl="0" indent="-171450">
              <a:spcAft>
                <a:spcPts val="1600"/>
              </a:spcAft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Criação de grupos que tenham algo em comum;</a:t>
            </a:r>
          </a:p>
          <a:p>
            <a:pPr marL="171450" lvl="0" indent="-171450">
              <a:spcAft>
                <a:spcPts val="1600"/>
              </a:spcAft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Realização de pesquisas de cluster para se tornar um especialista (por exemplo: diabetes);</a:t>
            </a:r>
          </a:p>
          <a:p>
            <a:pPr marL="171450" lvl="0" indent="-171450">
              <a:spcAft>
                <a:spcPts val="1600"/>
              </a:spcAft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Desenvolvimento de um modelo de subscrição e que gere uma pontuação.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solidFill>
                  <a:srgbClr val="0079C2"/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TECH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WinSocial App:</a:t>
            </a:r>
          </a:p>
          <a:p>
            <a:pPr lvl="0"/>
            <a:endParaRPr lang="pt-BR" sz="1200" dirty="0">
              <a:solidFill>
                <a:schemeClr val="tx1">
                  <a:lumMod val="65000"/>
                  <a:lumOff val="35000"/>
                </a:schemeClr>
              </a:solidFill>
              <a:sym typeface="Nunito"/>
            </a:endParaRP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Medição da frequência cardíaca por vídeo - Philips;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Integração com a Apple Health e Google Fit;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Ferramenta para geração de leads;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Loja online;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APIs: leads / seguros / subscrição.</a:t>
            </a:r>
          </a:p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011EAC-1B9F-4DB5-9BE1-8B0193AE28BD}" type="slidenum">
              <a:rPr lang="pt-BR" smtClean="0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2345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Startup especializada em inclusão social e engajamento de cluster por meio da tecnologia para a venda de seguro de vida.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solidFill>
                  <a:srgbClr val="0079C2"/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CLUSTER</a:t>
            </a:r>
          </a:p>
          <a:p>
            <a:pPr marL="171450" lvl="0" indent="-171450">
              <a:spcAft>
                <a:spcPts val="1600"/>
              </a:spcAft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Criação de grupos que tenham algo em comum;</a:t>
            </a:r>
          </a:p>
          <a:p>
            <a:pPr marL="171450" lvl="0" indent="-171450">
              <a:spcAft>
                <a:spcPts val="1600"/>
              </a:spcAft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Realização de pesquisas de cluster para se tornar um especialista (por exemplo: diabetes);</a:t>
            </a:r>
          </a:p>
          <a:p>
            <a:pPr marL="171450" lvl="0" indent="-171450">
              <a:spcAft>
                <a:spcPts val="1600"/>
              </a:spcAft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Desenvolvimento de um modelo de subscrição e que gere uma pontuação.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solidFill>
                  <a:srgbClr val="0079C2"/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TECH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WinSocial App:</a:t>
            </a:r>
          </a:p>
          <a:p>
            <a:pPr lvl="0"/>
            <a:endParaRPr lang="pt-BR" sz="1200" dirty="0">
              <a:solidFill>
                <a:schemeClr val="tx1">
                  <a:lumMod val="65000"/>
                  <a:lumOff val="35000"/>
                </a:schemeClr>
              </a:solidFill>
              <a:sym typeface="Nunito"/>
            </a:endParaRP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Medição da frequência cardíaca por vídeo - Philips;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Integração com a Apple Health e Google Fit;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Ferramenta para geração de leads;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Loja online;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APIs: leads / seguros / subscrição.</a:t>
            </a:r>
          </a:p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011EAC-1B9F-4DB5-9BE1-8B0193AE28BD}" type="slidenum">
              <a:rPr lang="pt-BR" smtClean="0"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18767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Startup especializada em inclusão social e engajamento de cluster por meio da tecnologia para a venda de seguro de vida.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solidFill>
                  <a:srgbClr val="0079C2"/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CLUSTER</a:t>
            </a:r>
          </a:p>
          <a:p>
            <a:pPr marL="171450" lvl="0" indent="-171450">
              <a:spcAft>
                <a:spcPts val="1600"/>
              </a:spcAft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Criação de grupos que tenham algo em comum;</a:t>
            </a:r>
          </a:p>
          <a:p>
            <a:pPr marL="171450" lvl="0" indent="-171450">
              <a:spcAft>
                <a:spcPts val="1600"/>
              </a:spcAft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Realização de pesquisas de cluster para se tornar um especialista (por exemplo: diabetes);</a:t>
            </a:r>
          </a:p>
          <a:p>
            <a:pPr marL="171450" lvl="0" indent="-171450">
              <a:spcAft>
                <a:spcPts val="1600"/>
              </a:spcAft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Desenvolvimento de um modelo de subscrição e que gere uma pontuação.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solidFill>
                  <a:srgbClr val="0079C2"/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TECH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WinSocial App:</a:t>
            </a:r>
          </a:p>
          <a:p>
            <a:pPr lvl="0"/>
            <a:endParaRPr lang="pt-BR" sz="1200" dirty="0">
              <a:solidFill>
                <a:schemeClr val="tx1">
                  <a:lumMod val="65000"/>
                  <a:lumOff val="35000"/>
                </a:schemeClr>
              </a:solidFill>
              <a:sym typeface="Nunito"/>
            </a:endParaRP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Medição da frequência cardíaca por vídeo - Philips;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Integração com a Apple Health e Google Fit;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Ferramenta para geração de leads;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Loja online;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Nunito"/>
              </a:rPr>
              <a:t>APIs: leads / seguros / subscrição.</a:t>
            </a:r>
          </a:p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011EAC-1B9F-4DB5-9BE1-8B0193AE28BD}" type="slidenum">
              <a:rPr lang="pt-BR" smtClean="0"/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9517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svg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svg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svg"/><Relationship Id="rId4" Type="http://schemas.openxmlformats.org/officeDocument/2006/relationships/image" Target="../media/image6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svg"/><Relationship Id="rId4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svg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svg"/><Relationship Id="rId4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sv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sv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1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21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PA GRUPO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luz&#10;&#10;Descrição gerada automaticamente">
            <a:extLst>
              <a:ext uri="{FF2B5EF4-FFF2-40B4-BE49-F238E27FC236}">
                <a16:creationId xmlns:a16="http://schemas.microsoft.com/office/drawing/2014/main" id="{4AC8A90A-2115-49B4-9C93-652F898F80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2A776DE6-B471-48F6-A25E-92B2FCDAFF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24023" y="3675327"/>
            <a:ext cx="7991473" cy="5508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3835E295-168B-44DC-95F3-36D54BB74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4024" y="1663964"/>
            <a:ext cx="7991474" cy="187166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5" name="Triângulo isósceles 4">
            <a:extLst>
              <a:ext uri="{FF2B5EF4-FFF2-40B4-BE49-F238E27FC236}">
                <a16:creationId xmlns:a16="http://schemas.microsoft.com/office/drawing/2014/main" id="{1AA46A34-8056-4385-B7C9-75E1836EF9FC}"/>
              </a:ext>
            </a:extLst>
          </p:cNvPr>
          <p:cNvSpPr/>
          <p:nvPr userDrawn="1"/>
        </p:nvSpPr>
        <p:spPr>
          <a:xfrm>
            <a:off x="4200525" y="4258204"/>
            <a:ext cx="7991475" cy="2599796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1CD010A1-A299-49EC-BC29-EEF3C1CD043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77075" y="6089030"/>
            <a:ext cx="3848100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120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2">
            <a:extLst>
              <a:ext uri="{FF2B5EF4-FFF2-40B4-BE49-F238E27FC236}">
                <a16:creationId xmlns:a16="http://schemas.microsoft.com/office/drawing/2014/main" id="{0DC43B0E-7F90-4A90-9253-6EF6C9117C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4838" y="6429375"/>
            <a:ext cx="3376562" cy="327025"/>
          </a:xfrm>
          <a:prstGeom prst="rect">
            <a:avLst/>
          </a:prstGeom>
        </p:spPr>
        <p:txBody>
          <a:bodyPr anchor="ctr"/>
          <a:lstStyle>
            <a:lvl1pPr>
              <a:defRPr sz="1100">
                <a:solidFill>
                  <a:schemeClr val="tx2"/>
                </a:solidFill>
              </a:defRPr>
            </a:lvl1pPr>
          </a:lstStyle>
          <a:p>
            <a:fld id="{8E488041-2C64-42F3-84D1-5DEDA584AA92}" type="datetime1">
              <a:rPr lang="pt-BR" smtClean="0"/>
              <a:pPr/>
              <a:t>10/03/2020</a:t>
            </a:fld>
            <a:endParaRPr lang="pt-BR" dirty="0"/>
          </a:p>
        </p:txBody>
      </p:sp>
      <p:sp>
        <p:nvSpPr>
          <p:cNvPr id="3" name="Espaço Reservado para Rodapé 3">
            <a:extLst>
              <a:ext uri="{FF2B5EF4-FFF2-40B4-BE49-F238E27FC236}">
                <a16:creationId xmlns:a16="http://schemas.microsoft.com/office/drawing/2014/main" id="{2A977259-4897-4681-8B9D-A1238FD40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599" y="6429375"/>
            <a:ext cx="5362575" cy="327025"/>
          </a:xfrm>
          <a:prstGeom prst="rect">
            <a:avLst/>
          </a:prstGeom>
        </p:spPr>
        <p:txBody>
          <a:bodyPr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4" name="Espaço Reservado para Número de Slide 5">
            <a:extLst>
              <a:ext uri="{FF2B5EF4-FFF2-40B4-BE49-F238E27FC236}">
                <a16:creationId xmlns:a16="http://schemas.microsoft.com/office/drawing/2014/main" id="{6D015A92-D378-4C94-BBC7-80EA046FC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22428" y="6432550"/>
            <a:ext cx="864733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CD5A5C02-A07E-4688-91F1-860B6B43CBC7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280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LHA DE ROSTO"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100000">
              <a:schemeClr val="bg2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luz&#10;&#10;Descrição gerada automaticamente">
            <a:extLst>
              <a:ext uri="{FF2B5EF4-FFF2-40B4-BE49-F238E27FC236}">
                <a16:creationId xmlns:a16="http://schemas.microsoft.com/office/drawing/2014/main" id="{7B40359A-0778-4378-8223-3A3DAE922F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CB29221E-2F79-4BEF-AE79-FA8E2F3FAD6D}"/>
              </a:ext>
            </a:extLst>
          </p:cNvPr>
          <p:cNvSpPr/>
          <p:nvPr userDrawn="1"/>
        </p:nvSpPr>
        <p:spPr>
          <a:xfrm>
            <a:off x="0" y="5267325"/>
            <a:ext cx="12192000" cy="733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3BE88027-8625-495E-AE0B-9B6EDA478E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19299" y="1366251"/>
            <a:ext cx="8153402" cy="2852737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03EF99C9-620D-445B-8713-D5E6012FB2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57724" y="5510799"/>
            <a:ext cx="2876552" cy="29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9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M GRUPO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37545883-7464-432B-92DB-D939CF0059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49597" y="3505200"/>
            <a:ext cx="4692806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473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M MAG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ráfico 26">
            <a:extLst>
              <a:ext uri="{FF2B5EF4-FFF2-40B4-BE49-F238E27FC236}">
                <a16:creationId xmlns:a16="http://schemas.microsoft.com/office/drawing/2014/main" id="{7F84D241-DBA2-4B3D-89F1-DF61229342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2328"/>
          <a:stretch/>
        </p:blipFill>
        <p:spPr>
          <a:xfrm>
            <a:off x="752475" y="5354098"/>
            <a:ext cx="2733675" cy="1018024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9E7C4B42-3720-4627-917C-2726C80FC8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56606" y="5980556"/>
            <a:ext cx="3482919" cy="35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8394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M SEG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áfico 3">
            <a:extLst>
              <a:ext uri="{FF2B5EF4-FFF2-40B4-BE49-F238E27FC236}">
                <a16:creationId xmlns:a16="http://schemas.microsoft.com/office/drawing/2014/main" id="{8FE7907A-88E3-4CD4-A25A-D6AD14334E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2475" y="4761455"/>
            <a:ext cx="3054462" cy="1464468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6B3D8036-F800-43D9-8F12-C594D32C7E1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56606" y="5980556"/>
            <a:ext cx="3482919" cy="35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8407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M MAI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áfico 3">
            <a:extLst>
              <a:ext uri="{FF2B5EF4-FFF2-40B4-BE49-F238E27FC236}">
                <a16:creationId xmlns:a16="http://schemas.microsoft.com/office/drawing/2014/main" id="{A7B91743-5FA2-4013-83A0-470E0F658B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2475" y="4761455"/>
            <a:ext cx="3054462" cy="1464468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8E1432E1-BF7D-4E92-A896-1CE8AB7164C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56606" y="5980556"/>
            <a:ext cx="3482919" cy="35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1543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M FINANCAS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áfico 3">
            <a:extLst>
              <a:ext uri="{FF2B5EF4-FFF2-40B4-BE49-F238E27FC236}">
                <a16:creationId xmlns:a16="http://schemas.microsoft.com/office/drawing/2014/main" id="{87D04D6B-7BA9-40E5-A3DE-045DA6B928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2475" y="4761455"/>
            <a:ext cx="3075383" cy="1485389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01B4EEC3-5D74-48CD-B914-81E170B53BC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56606" y="5980556"/>
            <a:ext cx="3482919" cy="35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0074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M FMP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áfico 3">
            <a:extLst>
              <a:ext uri="{FF2B5EF4-FFF2-40B4-BE49-F238E27FC236}">
                <a16:creationId xmlns:a16="http://schemas.microsoft.com/office/drawing/2014/main" id="{C8D11908-168E-4B46-89CC-FAB65052C8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2475" y="4761455"/>
            <a:ext cx="3054462" cy="1464468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9E67D43E-BE57-450B-BCCD-06B0F646435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56606" y="5980556"/>
            <a:ext cx="3482919" cy="35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594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M MAAB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áfico 3">
            <a:extLst>
              <a:ext uri="{FF2B5EF4-FFF2-40B4-BE49-F238E27FC236}">
                <a16:creationId xmlns:a16="http://schemas.microsoft.com/office/drawing/2014/main" id="{6D01022D-02DD-4DE4-B2C5-6D3EC30183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2475" y="4761455"/>
            <a:ext cx="3054462" cy="1422626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80FD261A-771B-430C-93F6-8674DF85D0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56606" y="5980556"/>
            <a:ext cx="3482919" cy="35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5558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M UMA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áfico 3">
            <a:extLst>
              <a:ext uri="{FF2B5EF4-FFF2-40B4-BE49-F238E27FC236}">
                <a16:creationId xmlns:a16="http://schemas.microsoft.com/office/drawing/2014/main" id="{30B0EE0D-3324-46D1-A495-DAF860B4E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2475" y="4761455"/>
            <a:ext cx="3054462" cy="1464468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0D82A292-3BE6-4A65-B490-5270E1F3453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56606" y="5980556"/>
            <a:ext cx="3482919" cy="35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689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PA MAG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ntendo luz&#10;&#10;Descrição gerada automaticamente">
            <a:extLst>
              <a:ext uri="{FF2B5EF4-FFF2-40B4-BE49-F238E27FC236}">
                <a16:creationId xmlns:a16="http://schemas.microsoft.com/office/drawing/2014/main" id="{96E01420-9706-4CB6-AF8D-52F1F0080C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2A776DE6-B471-48F6-A25E-92B2FCDAFF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24023" y="3675327"/>
            <a:ext cx="7991473" cy="5508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3835E295-168B-44DC-95F3-36D54BB74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4024" y="1663964"/>
            <a:ext cx="7991474" cy="187166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5" name="Triângulo isósceles 4">
            <a:extLst>
              <a:ext uri="{FF2B5EF4-FFF2-40B4-BE49-F238E27FC236}">
                <a16:creationId xmlns:a16="http://schemas.microsoft.com/office/drawing/2014/main" id="{1AA46A34-8056-4385-B7C9-75E1836EF9FC}"/>
              </a:ext>
            </a:extLst>
          </p:cNvPr>
          <p:cNvSpPr/>
          <p:nvPr userDrawn="1"/>
        </p:nvSpPr>
        <p:spPr>
          <a:xfrm>
            <a:off x="4200525" y="4258204"/>
            <a:ext cx="7991475" cy="2599796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02A81F6B-4520-4AB2-8F3E-71C6A28113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715" t="31799" r="8715" b="31799"/>
          <a:stretch/>
        </p:blipFill>
        <p:spPr>
          <a:xfrm>
            <a:off x="9055356" y="5410200"/>
            <a:ext cx="2803269" cy="1235869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3FAFC87D-6C9E-4912-938C-547E0A3F639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78430" y="536864"/>
            <a:ext cx="2179077" cy="22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8502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M CRMA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C9FBA61E-E56A-4803-B26C-A5729FA423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56606" y="5980556"/>
            <a:ext cx="3482919" cy="353465"/>
          </a:xfrm>
          <a:prstGeom prst="rect">
            <a:avLst/>
          </a:prstGeom>
        </p:spPr>
      </p:pic>
      <p:pic>
        <p:nvPicPr>
          <p:cNvPr id="2" name="Gráfico 1">
            <a:extLst>
              <a:ext uri="{FF2B5EF4-FFF2-40B4-BE49-F238E27FC236}">
                <a16:creationId xmlns:a16="http://schemas.microsoft.com/office/drawing/2014/main" id="{1B9DE8B0-05EC-4460-85AA-3391EF01CDF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2475" y="4761455"/>
            <a:ext cx="3054462" cy="146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8995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Slide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472CAD-59F4-412D-B030-D6E8EB8273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F10B404-5CC4-4EA9-A77E-9C893429A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DD950CD-FC73-4595-9D15-060755FFA9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6EDFF9-918E-4C62-B970-D676BAE86CDF}" type="datetimeFigureOut">
              <a:rPr lang="pt-BR" smtClean="0"/>
              <a:t>10/03/2020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14B787A-4D70-47A0-9865-282967AF2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078F95D-D195-4207-A2EB-5D7B50A64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37F45666-CF6C-4851-9DD2-051F45F659A2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91346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SE GRU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ângulo 17">
            <a:extLst>
              <a:ext uri="{FF2B5EF4-FFF2-40B4-BE49-F238E27FC236}">
                <a16:creationId xmlns:a16="http://schemas.microsoft.com/office/drawing/2014/main" id="{01EFEB2A-D8D8-43A3-BDB1-8A9CC78D04E0}"/>
              </a:ext>
            </a:extLst>
          </p:cNvPr>
          <p:cNvSpPr/>
          <p:nvPr userDrawn="1"/>
        </p:nvSpPr>
        <p:spPr>
          <a:xfrm>
            <a:off x="0" y="6343651"/>
            <a:ext cx="12192000" cy="514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D50499F-DA53-47E1-8F0E-83DBC22A5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65600"/>
          </a:xfrm>
        </p:spPr>
        <p:txBody>
          <a:bodyPr/>
          <a:lstStyle>
            <a:lvl1pPr indent="-288000">
              <a:spcBef>
                <a:spcPts val="1800"/>
              </a:spcBef>
              <a:defRPr/>
            </a:lvl1pPr>
            <a:lvl2pPr indent="-288000">
              <a:spcBef>
                <a:spcPts val="1800"/>
              </a:spcBef>
              <a:defRPr/>
            </a:lvl2pPr>
            <a:lvl3pPr indent="-288000">
              <a:spcBef>
                <a:spcPts val="1800"/>
              </a:spcBef>
              <a:defRPr/>
            </a:lvl3pPr>
            <a:lvl4pPr indent="-288000">
              <a:spcBef>
                <a:spcPts val="1800"/>
              </a:spcBef>
              <a:defRPr/>
            </a:lvl4pPr>
            <a:lvl5pPr indent="-288000">
              <a:spcBef>
                <a:spcPts val="1800"/>
              </a:spcBef>
              <a:defRPr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8" name="Espaço Reservado para Título 1">
            <a:extLst>
              <a:ext uri="{FF2B5EF4-FFF2-40B4-BE49-F238E27FC236}">
                <a16:creationId xmlns:a16="http://schemas.microsoft.com/office/drawing/2014/main" id="{162A31D1-6533-4771-8DA0-4665BD8C2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225"/>
            <a:ext cx="10515600" cy="7413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15" name="Espaço Reservado para Data 3">
            <a:extLst>
              <a:ext uri="{FF2B5EF4-FFF2-40B4-BE49-F238E27FC236}">
                <a16:creationId xmlns:a16="http://schemas.microsoft.com/office/drawing/2014/main" id="{E654B28D-7FB1-4B1D-8E98-65C04D685E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096374" y="6429375"/>
            <a:ext cx="1509763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0A8C7E35-702D-4A90-8F9D-1CCCC17EB534}" type="datetime1">
              <a:rPr lang="pt-BR" smtClean="0"/>
              <a:pPr/>
              <a:t>10/03/2020</a:t>
            </a:fld>
            <a:endParaRPr lang="pt-BR" dirty="0"/>
          </a:p>
        </p:txBody>
      </p:sp>
      <p:sp>
        <p:nvSpPr>
          <p:cNvPr id="16" name="Espaço Reservado para Número de Slide 5">
            <a:extLst>
              <a:ext uri="{FF2B5EF4-FFF2-40B4-BE49-F238E27FC236}">
                <a16:creationId xmlns:a16="http://schemas.microsoft.com/office/drawing/2014/main" id="{C9041371-75B9-40F4-979B-FCF7883A52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3542" y="6432550"/>
            <a:ext cx="1313620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CD5A5C02-A07E-4688-91F1-860B6B43CBC7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55FE3AC1-21BA-4183-8025-68AE3F0AD7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3413" y="6491288"/>
            <a:ext cx="2424611" cy="24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5584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MA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D50499F-DA53-47E1-8F0E-83DBC22A5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65600"/>
          </a:xfrm>
        </p:spPr>
        <p:txBody>
          <a:bodyPr/>
          <a:lstStyle>
            <a:lvl1pPr indent="-288000">
              <a:spcBef>
                <a:spcPts val="1800"/>
              </a:spcBef>
              <a:defRPr/>
            </a:lvl1pPr>
            <a:lvl2pPr indent="-288000">
              <a:spcBef>
                <a:spcPts val="1800"/>
              </a:spcBef>
              <a:defRPr/>
            </a:lvl2pPr>
            <a:lvl3pPr indent="-288000">
              <a:spcBef>
                <a:spcPts val="1800"/>
              </a:spcBef>
              <a:defRPr/>
            </a:lvl3pPr>
            <a:lvl4pPr indent="-288000">
              <a:spcBef>
                <a:spcPts val="1800"/>
              </a:spcBef>
              <a:defRPr/>
            </a:lvl4pPr>
            <a:lvl5pPr indent="-288000">
              <a:spcBef>
                <a:spcPts val="1800"/>
              </a:spcBef>
              <a:defRPr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8" name="Espaço Reservado para Título 1">
            <a:extLst>
              <a:ext uri="{FF2B5EF4-FFF2-40B4-BE49-F238E27FC236}">
                <a16:creationId xmlns:a16="http://schemas.microsoft.com/office/drawing/2014/main" id="{162A31D1-6533-4771-8DA0-4665BD8C2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225"/>
            <a:ext cx="10515600" cy="7413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15" name="Espaço Reservado para Data 3">
            <a:extLst>
              <a:ext uri="{FF2B5EF4-FFF2-40B4-BE49-F238E27FC236}">
                <a16:creationId xmlns:a16="http://schemas.microsoft.com/office/drawing/2014/main" id="{E654B28D-7FB1-4B1D-8E98-65C04D685E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096374" y="6429375"/>
            <a:ext cx="1509763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0A8C7E35-702D-4A90-8F9D-1CCCC17EB534}" type="datetime1">
              <a:rPr lang="pt-BR" smtClean="0"/>
              <a:pPr/>
              <a:t>10/03/2020</a:t>
            </a:fld>
            <a:endParaRPr lang="pt-BR" dirty="0"/>
          </a:p>
        </p:txBody>
      </p:sp>
      <p:sp>
        <p:nvSpPr>
          <p:cNvPr id="16" name="Espaço Reservado para Número de Slide 5">
            <a:extLst>
              <a:ext uri="{FF2B5EF4-FFF2-40B4-BE49-F238E27FC236}">
                <a16:creationId xmlns:a16="http://schemas.microsoft.com/office/drawing/2014/main" id="{C9041371-75B9-40F4-979B-FCF7883A52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3542" y="6432550"/>
            <a:ext cx="1313620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CD5A5C02-A07E-4688-91F1-860B6B43CBC7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8" name="Gráfico 17">
            <a:extLst>
              <a:ext uri="{FF2B5EF4-FFF2-40B4-BE49-F238E27FC236}">
                <a16:creationId xmlns:a16="http://schemas.microsoft.com/office/drawing/2014/main" id="{75C65B57-8110-46EC-9DC0-E3D7A70C8E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3883" b="34472"/>
          <a:stretch/>
        </p:blipFill>
        <p:spPr>
          <a:xfrm>
            <a:off x="43082" y="6354837"/>
            <a:ext cx="1299112" cy="4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1574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S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D50499F-DA53-47E1-8F0E-83DBC22A5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65600"/>
          </a:xfrm>
        </p:spPr>
        <p:txBody>
          <a:bodyPr/>
          <a:lstStyle>
            <a:lvl1pPr indent="-288000">
              <a:spcBef>
                <a:spcPts val="1800"/>
              </a:spcBef>
              <a:defRPr/>
            </a:lvl1pPr>
            <a:lvl2pPr indent="-288000">
              <a:spcBef>
                <a:spcPts val="1800"/>
              </a:spcBef>
              <a:defRPr/>
            </a:lvl2pPr>
            <a:lvl3pPr indent="-288000">
              <a:spcBef>
                <a:spcPts val="1800"/>
              </a:spcBef>
              <a:defRPr/>
            </a:lvl3pPr>
            <a:lvl4pPr indent="-288000">
              <a:spcBef>
                <a:spcPts val="1800"/>
              </a:spcBef>
              <a:defRPr/>
            </a:lvl4pPr>
            <a:lvl5pPr indent="-288000">
              <a:spcBef>
                <a:spcPts val="1800"/>
              </a:spcBef>
              <a:defRPr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8" name="Espaço Reservado para Título 1">
            <a:extLst>
              <a:ext uri="{FF2B5EF4-FFF2-40B4-BE49-F238E27FC236}">
                <a16:creationId xmlns:a16="http://schemas.microsoft.com/office/drawing/2014/main" id="{162A31D1-6533-4771-8DA0-4665BD8C2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225"/>
            <a:ext cx="10515600" cy="7413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15" name="Espaço Reservado para Data 3">
            <a:extLst>
              <a:ext uri="{FF2B5EF4-FFF2-40B4-BE49-F238E27FC236}">
                <a16:creationId xmlns:a16="http://schemas.microsoft.com/office/drawing/2014/main" id="{E654B28D-7FB1-4B1D-8E98-65C04D685E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096374" y="6429375"/>
            <a:ext cx="1509763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0A8C7E35-702D-4A90-8F9D-1CCCC17EB534}" type="datetime1">
              <a:rPr lang="pt-BR" smtClean="0"/>
              <a:pPr/>
              <a:t>10/03/2020</a:t>
            </a:fld>
            <a:endParaRPr lang="pt-BR" dirty="0"/>
          </a:p>
        </p:txBody>
      </p:sp>
      <p:sp>
        <p:nvSpPr>
          <p:cNvPr id="16" name="Espaço Reservado para Número de Slide 5">
            <a:extLst>
              <a:ext uri="{FF2B5EF4-FFF2-40B4-BE49-F238E27FC236}">
                <a16:creationId xmlns:a16="http://schemas.microsoft.com/office/drawing/2014/main" id="{C9041371-75B9-40F4-979B-FCF7883A52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3542" y="6432550"/>
            <a:ext cx="1313620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CD5A5C02-A07E-4688-91F1-860B6B43CBC7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40A4C4D0-CD7A-42D3-8823-828ADEE21D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3884" b="20168"/>
          <a:stretch/>
        </p:blipFill>
        <p:spPr>
          <a:xfrm>
            <a:off x="43081" y="6199424"/>
            <a:ext cx="1299113" cy="59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9207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M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D50499F-DA53-47E1-8F0E-83DBC22A5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65600"/>
          </a:xfrm>
        </p:spPr>
        <p:txBody>
          <a:bodyPr/>
          <a:lstStyle>
            <a:lvl1pPr indent="-288000">
              <a:spcBef>
                <a:spcPts val="1800"/>
              </a:spcBef>
              <a:defRPr/>
            </a:lvl1pPr>
            <a:lvl2pPr indent="-288000">
              <a:spcBef>
                <a:spcPts val="1800"/>
              </a:spcBef>
              <a:defRPr/>
            </a:lvl2pPr>
            <a:lvl3pPr indent="-288000">
              <a:spcBef>
                <a:spcPts val="1800"/>
              </a:spcBef>
              <a:defRPr/>
            </a:lvl3pPr>
            <a:lvl4pPr indent="-288000">
              <a:spcBef>
                <a:spcPts val="1800"/>
              </a:spcBef>
              <a:defRPr/>
            </a:lvl4pPr>
            <a:lvl5pPr indent="-288000">
              <a:spcBef>
                <a:spcPts val="1800"/>
              </a:spcBef>
              <a:defRPr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8" name="Espaço Reservado para Título 1">
            <a:extLst>
              <a:ext uri="{FF2B5EF4-FFF2-40B4-BE49-F238E27FC236}">
                <a16:creationId xmlns:a16="http://schemas.microsoft.com/office/drawing/2014/main" id="{162A31D1-6533-4771-8DA0-4665BD8C2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225"/>
            <a:ext cx="10515600" cy="7413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15" name="Espaço Reservado para Data 3">
            <a:extLst>
              <a:ext uri="{FF2B5EF4-FFF2-40B4-BE49-F238E27FC236}">
                <a16:creationId xmlns:a16="http://schemas.microsoft.com/office/drawing/2014/main" id="{E654B28D-7FB1-4B1D-8E98-65C04D685E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096374" y="6429375"/>
            <a:ext cx="1509763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0A8C7E35-702D-4A90-8F9D-1CCCC17EB534}" type="datetime1">
              <a:rPr lang="pt-BR" smtClean="0"/>
              <a:pPr/>
              <a:t>10/03/2020</a:t>
            </a:fld>
            <a:endParaRPr lang="pt-BR" dirty="0"/>
          </a:p>
        </p:txBody>
      </p:sp>
      <p:sp>
        <p:nvSpPr>
          <p:cNvPr id="16" name="Espaço Reservado para Número de Slide 5">
            <a:extLst>
              <a:ext uri="{FF2B5EF4-FFF2-40B4-BE49-F238E27FC236}">
                <a16:creationId xmlns:a16="http://schemas.microsoft.com/office/drawing/2014/main" id="{C9041371-75B9-40F4-979B-FCF7883A52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3542" y="6432550"/>
            <a:ext cx="1313620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CD5A5C02-A07E-4688-91F1-860B6B43CBC7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A6A2C1CC-1A72-46CF-8FC7-D967ECC51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3884" b="15507"/>
          <a:stretch/>
        </p:blipFill>
        <p:spPr>
          <a:xfrm>
            <a:off x="43081" y="6199424"/>
            <a:ext cx="1299113" cy="657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4979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FINANC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D50499F-DA53-47E1-8F0E-83DBC22A5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65600"/>
          </a:xfrm>
        </p:spPr>
        <p:txBody>
          <a:bodyPr/>
          <a:lstStyle>
            <a:lvl1pPr indent="-288000">
              <a:spcBef>
                <a:spcPts val="1800"/>
              </a:spcBef>
              <a:defRPr/>
            </a:lvl1pPr>
            <a:lvl2pPr indent="-288000">
              <a:spcBef>
                <a:spcPts val="1800"/>
              </a:spcBef>
              <a:defRPr/>
            </a:lvl2pPr>
            <a:lvl3pPr indent="-288000">
              <a:spcBef>
                <a:spcPts val="1800"/>
              </a:spcBef>
              <a:defRPr/>
            </a:lvl3pPr>
            <a:lvl4pPr indent="-288000">
              <a:spcBef>
                <a:spcPts val="1800"/>
              </a:spcBef>
              <a:defRPr/>
            </a:lvl4pPr>
            <a:lvl5pPr indent="-288000">
              <a:spcBef>
                <a:spcPts val="1800"/>
              </a:spcBef>
              <a:defRPr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8" name="Espaço Reservado para Título 1">
            <a:extLst>
              <a:ext uri="{FF2B5EF4-FFF2-40B4-BE49-F238E27FC236}">
                <a16:creationId xmlns:a16="http://schemas.microsoft.com/office/drawing/2014/main" id="{162A31D1-6533-4771-8DA0-4665BD8C2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225"/>
            <a:ext cx="10515600" cy="7413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15" name="Espaço Reservado para Data 3">
            <a:extLst>
              <a:ext uri="{FF2B5EF4-FFF2-40B4-BE49-F238E27FC236}">
                <a16:creationId xmlns:a16="http://schemas.microsoft.com/office/drawing/2014/main" id="{E654B28D-7FB1-4B1D-8E98-65C04D685E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096374" y="6429375"/>
            <a:ext cx="1509763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0A8C7E35-702D-4A90-8F9D-1CCCC17EB534}" type="datetime1">
              <a:rPr lang="pt-BR" smtClean="0"/>
              <a:pPr/>
              <a:t>10/03/2020</a:t>
            </a:fld>
            <a:endParaRPr lang="pt-BR" dirty="0"/>
          </a:p>
        </p:txBody>
      </p:sp>
      <p:sp>
        <p:nvSpPr>
          <p:cNvPr id="16" name="Espaço Reservado para Número de Slide 5">
            <a:extLst>
              <a:ext uri="{FF2B5EF4-FFF2-40B4-BE49-F238E27FC236}">
                <a16:creationId xmlns:a16="http://schemas.microsoft.com/office/drawing/2014/main" id="{C9041371-75B9-40F4-979B-FCF7883A52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3542" y="6432550"/>
            <a:ext cx="1313620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CD5A5C02-A07E-4688-91F1-860B6B43CBC7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A7C24335-7580-45BE-AD0B-5079B80E43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3884" b="22118"/>
          <a:stretch/>
        </p:blipFill>
        <p:spPr>
          <a:xfrm>
            <a:off x="43081" y="6199423"/>
            <a:ext cx="1299113" cy="571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9514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FM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D50499F-DA53-47E1-8F0E-83DBC22A5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65600"/>
          </a:xfrm>
        </p:spPr>
        <p:txBody>
          <a:bodyPr/>
          <a:lstStyle>
            <a:lvl1pPr indent="-288000">
              <a:spcBef>
                <a:spcPts val="1800"/>
              </a:spcBef>
              <a:defRPr/>
            </a:lvl1pPr>
            <a:lvl2pPr indent="-288000">
              <a:spcBef>
                <a:spcPts val="1800"/>
              </a:spcBef>
              <a:defRPr/>
            </a:lvl2pPr>
            <a:lvl3pPr indent="-288000">
              <a:spcBef>
                <a:spcPts val="1800"/>
              </a:spcBef>
              <a:defRPr/>
            </a:lvl3pPr>
            <a:lvl4pPr indent="-288000">
              <a:spcBef>
                <a:spcPts val="1800"/>
              </a:spcBef>
              <a:defRPr/>
            </a:lvl4pPr>
            <a:lvl5pPr indent="-288000">
              <a:spcBef>
                <a:spcPts val="1800"/>
              </a:spcBef>
              <a:defRPr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8" name="Espaço Reservado para Título 1">
            <a:extLst>
              <a:ext uri="{FF2B5EF4-FFF2-40B4-BE49-F238E27FC236}">
                <a16:creationId xmlns:a16="http://schemas.microsoft.com/office/drawing/2014/main" id="{162A31D1-6533-4771-8DA0-4665BD8C2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225"/>
            <a:ext cx="10515600" cy="7413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15" name="Espaço Reservado para Data 3">
            <a:extLst>
              <a:ext uri="{FF2B5EF4-FFF2-40B4-BE49-F238E27FC236}">
                <a16:creationId xmlns:a16="http://schemas.microsoft.com/office/drawing/2014/main" id="{E654B28D-7FB1-4B1D-8E98-65C04D685E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096374" y="6429375"/>
            <a:ext cx="1509763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0A8C7E35-702D-4A90-8F9D-1CCCC17EB534}" type="datetime1">
              <a:rPr lang="pt-BR" smtClean="0"/>
              <a:pPr/>
              <a:t>10/03/2020</a:t>
            </a:fld>
            <a:endParaRPr lang="pt-BR" dirty="0"/>
          </a:p>
        </p:txBody>
      </p:sp>
      <p:sp>
        <p:nvSpPr>
          <p:cNvPr id="16" name="Espaço Reservado para Número de Slide 5">
            <a:extLst>
              <a:ext uri="{FF2B5EF4-FFF2-40B4-BE49-F238E27FC236}">
                <a16:creationId xmlns:a16="http://schemas.microsoft.com/office/drawing/2014/main" id="{C9041371-75B9-40F4-979B-FCF7883A52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3542" y="6432550"/>
            <a:ext cx="1313620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CD5A5C02-A07E-4688-91F1-860B6B43CBC7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BFE70FCF-5188-4A5C-8450-10CAB00F3D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3884" b="15507"/>
          <a:stretch/>
        </p:blipFill>
        <p:spPr>
          <a:xfrm>
            <a:off x="43081" y="6199424"/>
            <a:ext cx="1299113" cy="657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3438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MA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D50499F-DA53-47E1-8F0E-83DBC22A5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65600"/>
          </a:xfrm>
        </p:spPr>
        <p:txBody>
          <a:bodyPr/>
          <a:lstStyle>
            <a:lvl1pPr indent="-288000">
              <a:spcBef>
                <a:spcPts val="1800"/>
              </a:spcBef>
              <a:defRPr/>
            </a:lvl1pPr>
            <a:lvl2pPr indent="-288000">
              <a:spcBef>
                <a:spcPts val="1800"/>
              </a:spcBef>
              <a:defRPr/>
            </a:lvl2pPr>
            <a:lvl3pPr indent="-288000">
              <a:spcBef>
                <a:spcPts val="1800"/>
              </a:spcBef>
              <a:defRPr/>
            </a:lvl3pPr>
            <a:lvl4pPr indent="-288000">
              <a:spcBef>
                <a:spcPts val="1800"/>
              </a:spcBef>
              <a:defRPr/>
            </a:lvl4pPr>
            <a:lvl5pPr indent="-288000">
              <a:spcBef>
                <a:spcPts val="1800"/>
              </a:spcBef>
              <a:defRPr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8" name="Espaço Reservado para Título 1">
            <a:extLst>
              <a:ext uri="{FF2B5EF4-FFF2-40B4-BE49-F238E27FC236}">
                <a16:creationId xmlns:a16="http://schemas.microsoft.com/office/drawing/2014/main" id="{162A31D1-6533-4771-8DA0-4665BD8C2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225"/>
            <a:ext cx="10515600" cy="7413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15" name="Espaço Reservado para Data 3">
            <a:extLst>
              <a:ext uri="{FF2B5EF4-FFF2-40B4-BE49-F238E27FC236}">
                <a16:creationId xmlns:a16="http://schemas.microsoft.com/office/drawing/2014/main" id="{E654B28D-7FB1-4B1D-8E98-65C04D685E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096374" y="6429375"/>
            <a:ext cx="1509763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0A8C7E35-702D-4A90-8F9D-1CCCC17EB534}" type="datetime1">
              <a:rPr lang="pt-BR" smtClean="0"/>
              <a:pPr/>
              <a:t>10/03/2020</a:t>
            </a:fld>
            <a:endParaRPr lang="pt-BR" dirty="0"/>
          </a:p>
        </p:txBody>
      </p:sp>
      <p:sp>
        <p:nvSpPr>
          <p:cNvPr id="16" name="Espaço Reservado para Número de Slide 5">
            <a:extLst>
              <a:ext uri="{FF2B5EF4-FFF2-40B4-BE49-F238E27FC236}">
                <a16:creationId xmlns:a16="http://schemas.microsoft.com/office/drawing/2014/main" id="{C9041371-75B9-40F4-979B-FCF7883A52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3542" y="6432550"/>
            <a:ext cx="1313620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CD5A5C02-A07E-4688-91F1-860B6B43CBC7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4570DE20-0153-4B22-860E-41B272F864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3884" b="15507"/>
          <a:stretch/>
        </p:blipFill>
        <p:spPr>
          <a:xfrm>
            <a:off x="43081" y="6199424"/>
            <a:ext cx="1299113" cy="657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2285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U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D50499F-DA53-47E1-8F0E-83DBC22A5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65600"/>
          </a:xfrm>
        </p:spPr>
        <p:txBody>
          <a:bodyPr/>
          <a:lstStyle>
            <a:lvl1pPr indent="-288000">
              <a:spcBef>
                <a:spcPts val="1800"/>
              </a:spcBef>
              <a:defRPr/>
            </a:lvl1pPr>
            <a:lvl2pPr indent="-288000">
              <a:spcBef>
                <a:spcPts val="1800"/>
              </a:spcBef>
              <a:defRPr/>
            </a:lvl2pPr>
            <a:lvl3pPr indent="-288000">
              <a:spcBef>
                <a:spcPts val="1800"/>
              </a:spcBef>
              <a:defRPr/>
            </a:lvl3pPr>
            <a:lvl4pPr indent="-288000">
              <a:spcBef>
                <a:spcPts val="1800"/>
              </a:spcBef>
              <a:defRPr/>
            </a:lvl4pPr>
            <a:lvl5pPr indent="-288000">
              <a:spcBef>
                <a:spcPts val="1800"/>
              </a:spcBef>
              <a:defRPr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8" name="Espaço Reservado para Título 1">
            <a:extLst>
              <a:ext uri="{FF2B5EF4-FFF2-40B4-BE49-F238E27FC236}">
                <a16:creationId xmlns:a16="http://schemas.microsoft.com/office/drawing/2014/main" id="{162A31D1-6533-4771-8DA0-4665BD8C2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225"/>
            <a:ext cx="10515600" cy="7413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15" name="Espaço Reservado para Data 3">
            <a:extLst>
              <a:ext uri="{FF2B5EF4-FFF2-40B4-BE49-F238E27FC236}">
                <a16:creationId xmlns:a16="http://schemas.microsoft.com/office/drawing/2014/main" id="{E654B28D-7FB1-4B1D-8E98-65C04D685E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096374" y="6429375"/>
            <a:ext cx="1509763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0A8C7E35-702D-4A90-8F9D-1CCCC17EB534}" type="datetime1">
              <a:rPr lang="pt-BR" smtClean="0"/>
              <a:pPr/>
              <a:t>10/03/2020</a:t>
            </a:fld>
            <a:endParaRPr lang="pt-BR" dirty="0"/>
          </a:p>
        </p:txBody>
      </p:sp>
      <p:sp>
        <p:nvSpPr>
          <p:cNvPr id="16" name="Espaço Reservado para Número de Slide 5">
            <a:extLst>
              <a:ext uri="{FF2B5EF4-FFF2-40B4-BE49-F238E27FC236}">
                <a16:creationId xmlns:a16="http://schemas.microsoft.com/office/drawing/2014/main" id="{C9041371-75B9-40F4-979B-FCF7883A52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3542" y="6432550"/>
            <a:ext cx="1313620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CD5A5C02-A07E-4688-91F1-860B6B43CBC7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3D52DF43-B9AE-4283-8F35-F801511A2B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3883" b="22613"/>
          <a:stretch/>
        </p:blipFill>
        <p:spPr>
          <a:xfrm>
            <a:off x="43081" y="6199424"/>
            <a:ext cx="1299113" cy="56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237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PA SEG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ntendo luz&#10;&#10;Descrição gerada automaticamente">
            <a:extLst>
              <a:ext uri="{FF2B5EF4-FFF2-40B4-BE49-F238E27FC236}">
                <a16:creationId xmlns:a16="http://schemas.microsoft.com/office/drawing/2014/main" id="{53175C3A-876E-43A5-8B66-7FAD69D103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2A776DE6-B471-48F6-A25E-92B2FCDAFF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24023" y="3675327"/>
            <a:ext cx="7991473" cy="5508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3835E295-168B-44DC-95F3-36D54BB74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4024" y="1663964"/>
            <a:ext cx="7991474" cy="187166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5" name="Triângulo isósceles 4">
            <a:extLst>
              <a:ext uri="{FF2B5EF4-FFF2-40B4-BE49-F238E27FC236}">
                <a16:creationId xmlns:a16="http://schemas.microsoft.com/office/drawing/2014/main" id="{1AA46A34-8056-4385-B7C9-75E1836EF9FC}"/>
              </a:ext>
            </a:extLst>
          </p:cNvPr>
          <p:cNvSpPr/>
          <p:nvPr userDrawn="1"/>
        </p:nvSpPr>
        <p:spPr>
          <a:xfrm>
            <a:off x="4200525" y="4258204"/>
            <a:ext cx="7991475" cy="2599796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AC7E4128-7ED1-4AFC-89BB-B81562B113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0886" b="20886"/>
          <a:stretch/>
        </p:blipFill>
        <p:spPr>
          <a:xfrm>
            <a:off x="9101131" y="4948766"/>
            <a:ext cx="2790826" cy="1625072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15AF51ED-67BC-4D06-A83D-09B2D204466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78430" y="536864"/>
            <a:ext cx="2179077" cy="22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93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C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D50499F-DA53-47E1-8F0E-83DBC22A5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65600"/>
          </a:xfrm>
        </p:spPr>
        <p:txBody>
          <a:bodyPr/>
          <a:lstStyle>
            <a:lvl1pPr indent="-288000">
              <a:spcBef>
                <a:spcPts val="1800"/>
              </a:spcBef>
              <a:defRPr/>
            </a:lvl1pPr>
            <a:lvl2pPr indent="-288000">
              <a:spcBef>
                <a:spcPts val="1800"/>
              </a:spcBef>
              <a:defRPr/>
            </a:lvl2pPr>
            <a:lvl3pPr indent="-288000">
              <a:spcBef>
                <a:spcPts val="1800"/>
              </a:spcBef>
              <a:defRPr/>
            </a:lvl3pPr>
            <a:lvl4pPr indent="-288000">
              <a:spcBef>
                <a:spcPts val="1800"/>
              </a:spcBef>
              <a:defRPr/>
            </a:lvl4pPr>
            <a:lvl5pPr indent="-288000">
              <a:spcBef>
                <a:spcPts val="1800"/>
              </a:spcBef>
              <a:defRPr/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8" name="Espaço Reservado para Título 1">
            <a:extLst>
              <a:ext uri="{FF2B5EF4-FFF2-40B4-BE49-F238E27FC236}">
                <a16:creationId xmlns:a16="http://schemas.microsoft.com/office/drawing/2014/main" id="{162A31D1-6533-4771-8DA0-4665BD8C2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225"/>
            <a:ext cx="10515600" cy="7413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15" name="Espaço Reservado para Data 3">
            <a:extLst>
              <a:ext uri="{FF2B5EF4-FFF2-40B4-BE49-F238E27FC236}">
                <a16:creationId xmlns:a16="http://schemas.microsoft.com/office/drawing/2014/main" id="{E654B28D-7FB1-4B1D-8E98-65C04D685E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096374" y="6429375"/>
            <a:ext cx="1509763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0A8C7E35-702D-4A90-8F9D-1CCCC17EB534}" type="datetime1">
              <a:rPr lang="pt-BR" smtClean="0"/>
              <a:pPr/>
              <a:t>10/03/2020</a:t>
            </a:fld>
            <a:endParaRPr lang="pt-BR" dirty="0"/>
          </a:p>
        </p:txBody>
      </p:sp>
      <p:sp>
        <p:nvSpPr>
          <p:cNvPr id="16" name="Espaço Reservado para Número de Slide 5">
            <a:extLst>
              <a:ext uri="{FF2B5EF4-FFF2-40B4-BE49-F238E27FC236}">
                <a16:creationId xmlns:a16="http://schemas.microsoft.com/office/drawing/2014/main" id="{C9041371-75B9-40F4-979B-FCF7883A52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3542" y="6432550"/>
            <a:ext cx="1313620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CD5A5C02-A07E-4688-91F1-860B6B43CBC7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642F0438-599B-49B0-8928-90023E8A60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081" y="5759179"/>
            <a:ext cx="1299114" cy="129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2623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Em branc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BR" dirty="0"/>
              <a:t>p. </a:t>
            </a:r>
            <a:fld id="{CA7BE58A-E7C7-48BB-847C-ABD5A6176AA9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090180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OLHA DE ROSTO"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100000">
              <a:schemeClr val="bg2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luz&#10;&#10;Descrição gerada automaticamente">
            <a:extLst>
              <a:ext uri="{FF2B5EF4-FFF2-40B4-BE49-F238E27FC236}">
                <a16:creationId xmlns:a16="http://schemas.microsoft.com/office/drawing/2014/main" id="{7B40359A-0778-4378-8223-3A3DAE922F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CB29221E-2F79-4BEF-AE79-FA8E2F3FAD6D}"/>
              </a:ext>
            </a:extLst>
          </p:cNvPr>
          <p:cNvSpPr/>
          <p:nvPr userDrawn="1"/>
        </p:nvSpPr>
        <p:spPr>
          <a:xfrm>
            <a:off x="0" y="5267325"/>
            <a:ext cx="12192000" cy="733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3BE88027-8625-495E-AE0B-9B6EDA478E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19299" y="1366251"/>
            <a:ext cx="8153402" cy="2852737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03EF99C9-620D-445B-8713-D5E6012FB2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57724" y="5510799"/>
            <a:ext cx="2876552" cy="29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110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R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2">
            <a:extLst>
              <a:ext uri="{FF2B5EF4-FFF2-40B4-BE49-F238E27FC236}">
                <a16:creationId xmlns:a16="http://schemas.microsoft.com/office/drawing/2014/main" id="{0DC43B0E-7F90-4A90-9253-6EF6C9117C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4838" y="6429375"/>
            <a:ext cx="3376562" cy="327025"/>
          </a:xfrm>
          <a:prstGeom prst="rect">
            <a:avLst/>
          </a:prstGeom>
        </p:spPr>
        <p:txBody>
          <a:bodyPr anchor="ctr"/>
          <a:lstStyle>
            <a:lvl1pPr>
              <a:defRPr sz="1100">
                <a:solidFill>
                  <a:schemeClr val="tx2"/>
                </a:solidFill>
              </a:defRPr>
            </a:lvl1pPr>
          </a:lstStyle>
          <a:p>
            <a:fld id="{8E488041-2C64-42F3-84D1-5DEDA584AA92}" type="datetime1">
              <a:rPr lang="pt-BR" smtClean="0"/>
              <a:pPr/>
              <a:t>10/03/2020</a:t>
            </a:fld>
            <a:endParaRPr lang="pt-BR" dirty="0"/>
          </a:p>
        </p:txBody>
      </p:sp>
      <p:sp>
        <p:nvSpPr>
          <p:cNvPr id="3" name="Espaço Reservado para Rodapé 3">
            <a:extLst>
              <a:ext uri="{FF2B5EF4-FFF2-40B4-BE49-F238E27FC236}">
                <a16:creationId xmlns:a16="http://schemas.microsoft.com/office/drawing/2014/main" id="{2A977259-4897-4681-8B9D-A1238FD40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599" y="6429375"/>
            <a:ext cx="5362575" cy="327025"/>
          </a:xfrm>
          <a:prstGeom prst="rect">
            <a:avLst/>
          </a:prstGeom>
        </p:spPr>
        <p:txBody>
          <a:bodyPr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4" name="Espaço Reservado para Número de Slide 5">
            <a:extLst>
              <a:ext uri="{FF2B5EF4-FFF2-40B4-BE49-F238E27FC236}">
                <a16:creationId xmlns:a16="http://schemas.microsoft.com/office/drawing/2014/main" id="{6D015A92-D378-4C94-BBC7-80EA046FC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22428" y="6432550"/>
            <a:ext cx="864733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CD5A5C02-A07E-4688-91F1-860B6B43CBC7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32488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PA MAI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Uma imagem contendo luz&#10;&#10;Descrição gerada automaticamente">
            <a:extLst>
              <a:ext uri="{FF2B5EF4-FFF2-40B4-BE49-F238E27FC236}">
                <a16:creationId xmlns:a16="http://schemas.microsoft.com/office/drawing/2014/main" id="{0177E374-0185-4FE3-82B9-65079B5502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2A776DE6-B471-48F6-A25E-92B2FCDAFF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24023" y="3675327"/>
            <a:ext cx="7991473" cy="5508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3835E295-168B-44DC-95F3-36D54BB74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4024" y="1663964"/>
            <a:ext cx="7991474" cy="187166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5" name="Triângulo isósceles 4">
            <a:extLst>
              <a:ext uri="{FF2B5EF4-FFF2-40B4-BE49-F238E27FC236}">
                <a16:creationId xmlns:a16="http://schemas.microsoft.com/office/drawing/2014/main" id="{1AA46A34-8056-4385-B7C9-75E1836EF9FC}"/>
              </a:ext>
            </a:extLst>
          </p:cNvPr>
          <p:cNvSpPr/>
          <p:nvPr userDrawn="1"/>
        </p:nvSpPr>
        <p:spPr>
          <a:xfrm>
            <a:off x="4200525" y="4258204"/>
            <a:ext cx="7991475" cy="2599796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A5878A31-AFE4-432D-A76A-C3233775AE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0886" b="20886"/>
          <a:stretch/>
        </p:blipFill>
        <p:spPr>
          <a:xfrm>
            <a:off x="9101131" y="4948766"/>
            <a:ext cx="2790826" cy="1625072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3D9B667B-6443-4887-83FE-AABB4C718B5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78430" y="536864"/>
            <a:ext cx="2179077" cy="22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600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PA FINANCAS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Uma imagem contendo luz&#10;&#10;Descrição gerada automaticamente">
            <a:extLst>
              <a:ext uri="{FF2B5EF4-FFF2-40B4-BE49-F238E27FC236}">
                <a16:creationId xmlns:a16="http://schemas.microsoft.com/office/drawing/2014/main" id="{D4C95737-C91D-4E6A-B2FD-DB29C55403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2A776DE6-B471-48F6-A25E-92B2FCDAFF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24023" y="3675327"/>
            <a:ext cx="7991473" cy="5508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3835E295-168B-44DC-95F3-36D54BB74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4024" y="1663964"/>
            <a:ext cx="7991474" cy="187166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5" name="Triângulo isósceles 4">
            <a:extLst>
              <a:ext uri="{FF2B5EF4-FFF2-40B4-BE49-F238E27FC236}">
                <a16:creationId xmlns:a16="http://schemas.microsoft.com/office/drawing/2014/main" id="{1AA46A34-8056-4385-B7C9-75E1836EF9FC}"/>
              </a:ext>
            </a:extLst>
          </p:cNvPr>
          <p:cNvSpPr/>
          <p:nvPr userDrawn="1"/>
        </p:nvSpPr>
        <p:spPr>
          <a:xfrm>
            <a:off x="4200525" y="4258204"/>
            <a:ext cx="7991475" cy="2599796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2BC94AE2-B0C6-4EEE-BD9D-5013711BA8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0886" b="20886"/>
          <a:stretch/>
        </p:blipFill>
        <p:spPr>
          <a:xfrm>
            <a:off x="9101131" y="4948766"/>
            <a:ext cx="2790826" cy="1625072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70782C29-DA01-4B8A-9A66-3E3EA374C2C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78430" y="536864"/>
            <a:ext cx="2179077" cy="22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176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PA FMP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Uma imagem contendo luz&#10;&#10;Descrição gerada automaticamente">
            <a:extLst>
              <a:ext uri="{FF2B5EF4-FFF2-40B4-BE49-F238E27FC236}">
                <a16:creationId xmlns:a16="http://schemas.microsoft.com/office/drawing/2014/main" id="{CBFCFB56-D0D7-4AED-ABC7-BD6E603715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2A776DE6-B471-48F6-A25E-92B2FCDAFF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24023" y="3675327"/>
            <a:ext cx="7991473" cy="5508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3835E295-168B-44DC-95F3-36D54BB74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4024" y="1663964"/>
            <a:ext cx="7991474" cy="187166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5" name="Triângulo isósceles 4">
            <a:extLst>
              <a:ext uri="{FF2B5EF4-FFF2-40B4-BE49-F238E27FC236}">
                <a16:creationId xmlns:a16="http://schemas.microsoft.com/office/drawing/2014/main" id="{1AA46A34-8056-4385-B7C9-75E1836EF9FC}"/>
              </a:ext>
            </a:extLst>
          </p:cNvPr>
          <p:cNvSpPr/>
          <p:nvPr userDrawn="1"/>
        </p:nvSpPr>
        <p:spPr>
          <a:xfrm>
            <a:off x="4200525" y="4258204"/>
            <a:ext cx="7991475" cy="2599796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AB353808-1550-4E6D-8CC7-08FAF10EEF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0886" b="20886"/>
          <a:stretch/>
        </p:blipFill>
        <p:spPr>
          <a:xfrm>
            <a:off x="9101131" y="4948766"/>
            <a:ext cx="2790826" cy="1625072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429E7596-963C-4A71-B937-C2BA9B279F1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78430" y="536864"/>
            <a:ext cx="2179077" cy="22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809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PA MAAB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ntendo luz&#10;&#10;Descrição gerada automaticamente">
            <a:extLst>
              <a:ext uri="{FF2B5EF4-FFF2-40B4-BE49-F238E27FC236}">
                <a16:creationId xmlns:a16="http://schemas.microsoft.com/office/drawing/2014/main" id="{AC555975-56FF-4B91-BC7E-01A5093C34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2A776DE6-B471-48F6-A25E-92B2FCDAFF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24023" y="3675327"/>
            <a:ext cx="7991473" cy="5508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3835E295-168B-44DC-95F3-36D54BB74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4024" y="1663964"/>
            <a:ext cx="7991474" cy="187166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5" name="Triângulo isósceles 4">
            <a:extLst>
              <a:ext uri="{FF2B5EF4-FFF2-40B4-BE49-F238E27FC236}">
                <a16:creationId xmlns:a16="http://schemas.microsoft.com/office/drawing/2014/main" id="{1AA46A34-8056-4385-B7C9-75E1836EF9FC}"/>
              </a:ext>
            </a:extLst>
          </p:cNvPr>
          <p:cNvSpPr/>
          <p:nvPr userDrawn="1"/>
        </p:nvSpPr>
        <p:spPr>
          <a:xfrm>
            <a:off x="4200525" y="4258204"/>
            <a:ext cx="7991475" cy="2599796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CAC58FA2-2E72-4D6A-92EB-DFA3B453C3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0935" b="20935"/>
          <a:stretch/>
        </p:blipFill>
        <p:spPr>
          <a:xfrm>
            <a:off x="9096387" y="4948766"/>
            <a:ext cx="2795570" cy="1625072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9BD9FE4F-AA27-4505-B5CD-CB88C31755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78430" y="536864"/>
            <a:ext cx="2179077" cy="22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117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PA UMA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Uma imagem contendo luz&#10;&#10;Descrição gerada automaticamente">
            <a:extLst>
              <a:ext uri="{FF2B5EF4-FFF2-40B4-BE49-F238E27FC236}">
                <a16:creationId xmlns:a16="http://schemas.microsoft.com/office/drawing/2014/main" id="{DC736154-01C9-48D9-AF4C-BF08331398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2A776DE6-B471-48F6-A25E-92B2FCDAFF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24023" y="3675327"/>
            <a:ext cx="7991473" cy="5508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3835E295-168B-44DC-95F3-36D54BB74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4024" y="1663964"/>
            <a:ext cx="7991474" cy="187166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5" name="Triângulo isósceles 4">
            <a:extLst>
              <a:ext uri="{FF2B5EF4-FFF2-40B4-BE49-F238E27FC236}">
                <a16:creationId xmlns:a16="http://schemas.microsoft.com/office/drawing/2014/main" id="{1AA46A34-8056-4385-B7C9-75E1836EF9FC}"/>
              </a:ext>
            </a:extLst>
          </p:cNvPr>
          <p:cNvSpPr/>
          <p:nvPr userDrawn="1"/>
        </p:nvSpPr>
        <p:spPr>
          <a:xfrm>
            <a:off x="4200525" y="4258204"/>
            <a:ext cx="7991475" cy="2599796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84ECA86-0B19-407F-9CD4-C9724AC3C4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0886" b="20886"/>
          <a:stretch/>
        </p:blipFill>
        <p:spPr>
          <a:xfrm>
            <a:off x="9101131" y="4948766"/>
            <a:ext cx="2790826" cy="1625072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9A3E6CE1-272D-4BEA-ACC3-AAA670D2344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78430" y="536864"/>
            <a:ext cx="2179077" cy="22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324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PA CRMA"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Uma imagem contendo luz&#10;&#10;Descrição gerada automaticamente">
            <a:extLst>
              <a:ext uri="{FF2B5EF4-FFF2-40B4-BE49-F238E27FC236}">
                <a16:creationId xmlns:a16="http://schemas.microsoft.com/office/drawing/2014/main" id="{73272B64-E0DC-4E4B-A6E3-6B00AD98ED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2A776DE6-B471-48F6-A25E-92B2FCDAFF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24023" y="3675327"/>
            <a:ext cx="7991473" cy="5508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Clique para editar o estilo do subtítulo Mestre</a:t>
            </a:r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3835E295-168B-44DC-95F3-36D54BB74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4024" y="1663964"/>
            <a:ext cx="7991474" cy="1871663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5" name="Triângulo isósceles 4">
            <a:extLst>
              <a:ext uri="{FF2B5EF4-FFF2-40B4-BE49-F238E27FC236}">
                <a16:creationId xmlns:a16="http://schemas.microsoft.com/office/drawing/2014/main" id="{1AA46A34-8056-4385-B7C9-75E1836EF9FC}"/>
              </a:ext>
            </a:extLst>
          </p:cNvPr>
          <p:cNvSpPr/>
          <p:nvPr userDrawn="1"/>
        </p:nvSpPr>
        <p:spPr>
          <a:xfrm>
            <a:off x="4200525" y="4258204"/>
            <a:ext cx="7991475" cy="2599796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35C287F7-B8EA-497D-B1B2-DB6C7460E3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0886" b="20886"/>
          <a:stretch/>
        </p:blipFill>
        <p:spPr>
          <a:xfrm>
            <a:off x="9101131" y="4948766"/>
            <a:ext cx="2790826" cy="1625072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8FF76CE7-6C6C-40BB-9502-A8D76EF4EE9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378430" y="536864"/>
            <a:ext cx="2179077" cy="22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770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image" Target="../media/image22.svg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100000">
              <a:schemeClr val="bg2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áfico 3">
            <a:extLst>
              <a:ext uri="{FF2B5EF4-FFF2-40B4-BE49-F238E27FC236}">
                <a16:creationId xmlns:a16="http://schemas.microsoft.com/office/drawing/2014/main" id="{1BC350A6-800F-4BF5-98DD-D3A851367547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9760461" y="205645"/>
            <a:ext cx="2179077" cy="22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96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5" r:id="rId2"/>
    <p:sldLayoutId id="2147483675" r:id="rId3"/>
    <p:sldLayoutId id="2147483671" r:id="rId4"/>
    <p:sldLayoutId id="2147483678" r:id="rId5"/>
    <p:sldLayoutId id="2147483670" r:id="rId6"/>
    <p:sldLayoutId id="2147483669" r:id="rId7"/>
    <p:sldLayoutId id="2147483677" r:id="rId8"/>
    <p:sldLayoutId id="2147483695" r:id="rId9"/>
    <p:sldLayoutId id="2147483674" r:id="rId10"/>
    <p:sldLayoutId id="2147483666" r:id="rId11"/>
    <p:sldLayoutId id="2147483686" r:id="rId12"/>
    <p:sldLayoutId id="2147483667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  <p:sldLayoutId id="2147483699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Wingdings" panose="05000000000000000000" pitchFamily="2" charset="2"/>
        <a:buChar char="§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CFB9E4AD-F9CB-404C-B2A2-F50617230A6A}"/>
              </a:ext>
            </a:extLst>
          </p:cNvPr>
          <p:cNvSpPr/>
          <p:nvPr userDrawn="1"/>
        </p:nvSpPr>
        <p:spPr>
          <a:xfrm>
            <a:off x="1831378" y="6343651"/>
            <a:ext cx="10360621" cy="514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F8DDFC1-4C36-4B6B-B1C9-6B41A997A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225"/>
            <a:ext cx="10515600" cy="7413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 noProof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5C2C0CC-BD47-42CC-A3D0-8AB583BC4A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165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pt-BR" noProof="0"/>
              <a:t>Editar estilos de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A40C94A-29D3-474D-96B0-09EE9E9D33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096374" y="6429375"/>
            <a:ext cx="1509763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0A8C7E35-702D-4A90-8F9D-1CCCC17EB534}" type="datetime1">
              <a:rPr lang="pt-BR" smtClean="0"/>
              <a:pPr/>
              <a:t>10/03/2020</a:t>
            </a:fld>
            <a:endParaRPr lang="pt-BR" dirty="0"/>
          </a:p>
        </p:txBody>
      </p:sp>
      <p:sp>
        <p:nvSpPr>
          <p:cNvPr id="15" name="Espaço Reservado para Número de Slide 5">
            <a:extLst>
              <a:ext uri="{FF2B5EF4-FFF2-40B4-BE49-F238E27FC236}">
                <a16:creationId xmlns:a16="http://schemas.microsoft.com/office/drawing/2014/main" id="{474B5901-0F87-4253-A5BD-39C1E53C17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3542" y="6432550"/>
            <a:ext cx="1313620" cy="327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CD5A5C02-A07E-4688-91F1-860B6B43CBC7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25" name="Fluxograma: Entrada Manual 24">
            <a:extLst>
              <a:ext uri="{FF2B5EF4-FFF2-40B4-BE49-F238E27FC236}">
                <a16:creationId xmlns:a16="http://schemas.microsoft.com/office/drawing/2014/main" id="{34341DA4-0E44-4878-99D4-0E442077201F}"/>
              </a:ext>
            </a:extLst>
          </p:cNvPr>
          <p:cNvSpPr/>
          <p:nvPr userDrawn="1"/>
        </p:nvSpPr>
        <p:spPr>
          <a:xfrm rot="5400000" flipV="1">
            <a:off x="1574204" y="6067429"/>
            <a:ext cx="514349" cy="1066802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4" name="Gráfico 23">
            <a:extLst>
              <a:ext uri="{FF2B5EF4-FFF2-40B4-BE49-F238E27FC236}">
                <a16:creationId xmlns:a16="http://schemas.microsoft.com/office/drawing/2014/main" id="{BA60F66F-8DF2-40FE-9875-9FB08DA2ECB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685875" y="6491288"/>
            <a:ext cx="2424611" cy="24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787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50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97" r:id="rId10"/>
    <p:sldLayoutId id="2147483700" r:id="rId11"/>
    <p:sldLayoutId id="2147483701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88000" algn="l" defTabSz="914400" rtl="0" eaLnBrk="1" latinLnBrk="0" hangingPunct="1">
        <a:lnSpc>
          <a:spcPct val="100000"/>
        </a:lnSpc>
        <a:spcBef>
          <a:spcPts val="1800"/>
        </a:spcBef>
        <a:buFont typeface="Wingdings" panose="05000000000000000000" pitchFamily="2" charset="2"/>
        <a:buChar char="§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88000" algn="l" defTabSz="914400" rtl="0" eaLnBrk="1" latinLnBrk="0" hangingPunct="1">
        <a:lnSpc>
          <a:spcPct val="10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88000" algn="l" defTabSz="914400" rtl="0" eaLnBrk="1" latinLnBrk="0" hangingPunct="1">
        <a:lnSpc>
          <a:spcPct val="100000"/>
        </a:lnSpc>
        <a:spcBef>
          <a:spcPts val="1800"/>
        </a:spcBef>
        <a:buFont typeface="Wingdings" panose="05000000000000000000" pitchFamily="2" charset="2"/>
        <a:buChar char="§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88000" algn="l" defTabSz="914400" rtl="0" eaLnBrk="1" latinLnBrk="0" hangingPunct="1">
        <a:lnSpc>
          <a:spcPct val="100000"/>
        </a:lnSpc>
        <a:spcBef>
          <a:spcPts val="1800"/>
        </a:spcBef>
        <a:buFont typeface="Wingdings" panose="05000000000000000000" pitchFamily="2" charset="2"/>
        <a:buChar char="§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88000" algn="l" defTabSz="914400" rtl="0" eaLnBrk="1" latinLnBrk="0" hangingPunct="1">
        <a:lnSpc>
          <a:spcPct val="100000"/>
        </a:lnSpc>
        <a:spcBef>
          <a:spcPts val="1800"/>
        </a:spcBef>
        <a:buFont typeface="Wingdings" panose="05000000000000000000" pitchFamily="2" charset="2"/>
        <a:buChar char="§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51.svg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iff"/><Relationship Id="rId7" Type="http://schemas.openxmlformats.org/officeDocument/2006/relationships/image" Target="../media/image58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54.tiff"/><Relationship Id="rId4" Type="http://schemas.openxmlformats.org/officeDocument/2006/relationships/image" Target="../media/image61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5" Type="http://schemas.openxmlformats.org/officeDocument/2006/relationships/image" Target="../media/image55.tiff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Relationship Id="rId14" Type="http://schemas.openxmlformats.org/officeDocument/2006/relationships/image" Target="../media/image7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58.sv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1.svg"/><Relationship Id="rId5" Type="http://schemas.openxmlformats.org/officeDocument/2006/relationships/image" Target="../media/image80.png"/><Relationship Id="rId4" Type="http://schemas.openxmlformats.org/officeDocument/2006/relationships/image" Target="../media/image79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svg"/><Relationship Id="rId7" Type="http://schemas.openxmlformats.org/officeDocument/2006/relationships/image" Target="../media/image87.tiff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6.tiff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9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1.jpe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5.png"/><Relationship Id="rId5" Type="http://schemas.openxmlformats.org/officeDocument/2006/relationships/image" Target="../media/image94.emf"/><Relationship Id="rId4" Type="http://schemas.openxmlformats.org/officeDocument/2006/relationships/image" Target="../media/image9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02.png"/><Relationship Id="rId4" Type="http://schemas.openxmlformats.org/officeDocument/2006/relationships/image" Target="../media/image101.sv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3.xml"/><Relationship Id="rId4" Type="http://schemas.openxmlformats.org/officeDocument/2006/relationships/chart" Target="../charts/char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4">
            <a:extLst>
              <a:ext uri="{FF2B5EF4-FFF2-40B4-BE49-F238E27FC236}">
                <a16:creationId xmlns:a16="http://schemas.microsoft.com/office/drawing/2014/main" id="{4A778E06-9D6A-4A71-8698-2DCB6020F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24023" y="4389702"/>
            <a:ext cx="7991473" cy="77284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pt-BR" sz="2000" b="1" dirty="0">
                <a:latin typeface="Arial" panose="020B0604020202020204" pitchFamily="34" charset="0"/>
                <a:cs typeface="Arial" panose="020B0604020202020204" pitchFamily="34" charset="0"/>
              </a:rPr>
              <a:t>Marco Antônio Gonçalves</a:t>
            </a:r>
          </a:p>
          <a:p>
            <a:pPr>
              <a:spcBef>
                <a:spcPts val="600"/>
              </a:spcBef>
            </a:pPr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MAG Seguros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486A1DA-0629-49B0-98B1-3497E215E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4024" y="1438275"/>
            <a:ext cx="7991472" cy="2754578"/>
          </a:xfrm>
        </p:spPr>
        <p:txBody>
          <a:bodyPr>
            <a:normAutofit/>
          </a:bodyPr>
          <a:lstStyle/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Tecnologia no mercado de seguros e os seus impactos</a:t>
            </a:r>
          </a:p>
        </p:txBody>
      </p:sp>
    </p:spTree>
    <p:extLst>
      <p:ext uri="{BB962C8B-B14F-4D97-AF65-F5344CB8AC3E}">
        <p14:creationId xmlns:p14="http://schemas.microsoft.com/office/powerpoint/2010/main" val="414916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A8374C61-ED83-4C27-B1A0-DD8669037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VIDA </a:t>
            </a:r>
            <a:r>
              <a:rPr lang="pt-BR" dirty="0">
                <a:solidFill>
                  <a:schemeClr val="tx2"/>
                </a:solidFill>
              </a:rPr>
              <a:t>x</a:t>
            </a:r>
            <a:r>
              <a:rPr lang="pt-BR" dirty="0"/>
              <a:t> AUTO</a:t>
            </a:r>
          </a:p>
        </p:txBody>
      </p:sp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A4B9DC96-B635-4783-A6A0-93192EA44D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7558164"/>
              </p:ext>
            </p:extLst>
          </p:nvPr>
        </p:nvGraphicFramePr>
        <p:xfrm>
          <a:off x="673661" y="1581150"/>
          <a:ext cx="5060390" cy="4261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Elipse 13">
            <a:extLst>
              <a:ext uri="{FF2B5EF4-FFF2-40B4-BE49-F238E27FC236}">
                <a16:creationId xmlns:a16="http://schemas.microsoft.com/office/drawing/2014/main" id="{2C9D99BC-A6D7-4808-9AE2-9C75F0219E01}"/>
              </a:ext>
            </a:extLst>
          </p:cNvPr>
          <p:cNvSpPr/>
          <p:nvPr/>
        </p:nvSpPr>
        <p:spPr>
          <a:xfrm>
            <a:off x="3066187" y="3639871"/>
            <a:ext cx="748627" cy="725237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BR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5" name="Gráfico 14">
            <a:extLst>
              <a:ext uri="{FF2B5EF4-FFF2-40B4-BE49-F238E27FC236}">
                <a16:creationId xmlns:a16="http://schemas.microsoft.com/office/drawing/2014/main" id="{831275CE-F6BE-483A-A9F0-DD798D1948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297380"/>
              </p:ext>
            </p:extLst>
          </p:nvPr>
        </p:nvGraphicFramePr>
        <p:xfrm>
          <a:off x="6343675" y="1739094"/>
          <a:ext cx="5738110" cy="4103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CaixaDeTexto 1">
            <a:extLst>
              <a:ext uri="{FF2B5EF4-FFF2-40B4-BE49-F238E27FC236}">
                <a16:creationId xmlns:a16="http://schemas.microsoft.com/office/drawing/2014/main" id="{037A509C-6E2B-41CC-82F8-0C7A8D326555}"/>
              </a:ext>
            </a:extLst>
          </p:cNvPr>
          <p:cNvSpPr txBox="1"/>
          <p:nvPr/>
        </p:nvSpPr>
        <p:spPr>
          <a:xfrm>
            <a:off x="8571691" y="3136714"/>
            <a:ext cx="1529727" cy="58457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lIns="0" rIns="0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+ 0.5%</a:t>
            </a:r>
          </a:p>
        </p:txBody>
      </p:sp>
      <p:sp>
        <p:nvSpPr>
          <p:cNvPr id="17" name="CaixaDeTexto 1">
            <a:extLst>
              <a:ext uri="{FF2B5EF4-FFF2-40B4-BE49-F238E27FC236}">
                <a16:creationId xmlns:a16="http://schemas.microsoft.com/office/drawing/2014/main" id="{88B442BC-A592-46AA-8248-BB8DFA385748}"/>
              </a:ext>
            </a:extLst>
          </p:cNvPr>
          <p:cNvSpPr txBox="1"/>
          <p:nvPr/>
        </p:nvSpPr>
        <p:spPr>
          <a:xfrm>
            <a:off x="8600737" y="4164823"/>
            <a:ext cx="1472106" cy="58457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lIns="0" rIns="0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rgbClr val="0079C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+ 13.9%</a:t>
            </a:r>
          </a:p>
        </p:txBody>
      </p:sp>
      <p:sp>
        <p:nvSpPr>
          <p:cNvPr id="9" name="Espaço Reservado para Número de Slide 3">
            <a:extLst>
              <a:ext uri="{FF2B5EF4-FFF2-40B4-BE49-F238E27FC236}">
                <a16:creationId xmlns:a16="http://schemas.microsoft.com/office/drawing/2014/main" id="{05C70BEB-E427-4976-B54A-CB9F43F53C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3542" y="6432550"/>
            <a:ext cx="1313620" cy="327025"/>
          </a:xfrm>
        </p:spPr>
        <p:txBody>
          <a:bodyPr/>
          <a:lstStyle/>
          <a:p>
            <a:fld id="{CD5A5C02-A07E-4688-91F1-860B6B43CBC7}" type="slidenum">
              <a:rPr lang="pt-BR" smtClean="0"/>
              <a:pPr/>
              <a:t>10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39445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ço Reservado para Número de Slid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29765E-D09E-4723-A4A0-515E6B0CC2E4}" type="slidenum">
              <a:rPr kumimoji="0" lang="pt-BR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pt-BR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" name="Título 6">
            <a:extLst>
              <a:ext uri="{FF2B5EF4-FFF2-40B4-BE49-F238E27FC236}">
                <a16:creationId xmlns:a16="http://schemas.microsoft.com/office/drawing/2014/main" id="{E85E6E2F-03B1-413E-8E36-7F3441E9EC8E}"/>
              </a:ext>
            </a:extLst>
          </p:cNvPr>
          <p:cNvSpPr txBox="1">
            <a:spLocks/>
          </p:cNvSpPr>
          <p:nvPr/>
        </p:nvSpPr>
        <p:spPr>
          <a:xfrm>
            <a:off x="1266825" y="0"/>
            <a:ext cx="7496175" cy="68580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pt-BR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total de prêmios do mercado de seguros de risco de vida </a:t>
            </a:r>
            <a:r>
              <a:rPr lang="pt-B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aumentou</a:t>
            </a:r>
            <a:r>
              <a:rPr lang="pt-BR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mesmo na recessão e, pela primeira vez em 2017, </a:t>
            </a:r>
            <a:r>
              <a:rPr lang="pt-B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excedeu</a:t>
            </a:r>
            <a:r>
              <a:rPr lang="pt-BR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nível bruto de seguros de automóveis. </a:t>
            </a:r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E0BEA83C-B809-4157-B9E5-8C30FBA8B65D}"/>
              </a:ext>
            </a:extLst>
          </p:cNvPr>
          <p:cNvGrpSpPr/>
          <p:nvPr/>
        </p:nvGrpSpPr>
        <p:grpSpPr>
          <a:xfrm>
            <a:off x="9193148" y="2626230"/>
            <a:ext cx="1951102" cy="2710945"/>
            <a:chOff x="9917048" y="2414588"/>
            <a:chExt cx="1470454" cy="2043112"/>
          </a:xfrm>
        </p:grpSpPr>
        <p:pic>
          <p:nvPicPr>
            <p:cNvPr id="2" name="Gráfico 1">
              <a:extLst>
                <a:ext uri="{FF2B5EF4-FFF2-40B4-BE49-F238E27FC236}">
                  <a16:creationId xmlns:a16="http://schemas.microsoft.com/office/drawing/2014/main" id="{337B6011-75CD-4A07-B0FE-98B8AACE72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917048" y="2762250"/>
              <a:ext cx="492254" cy="361950"/>
            </a:xfrm>
            <a:prstGeom prst="rect">
              <a:avLst/>
            </a:prstGeom>
          </p:spPr>
        </p:pic>
        <p:sp>
          <p:nvSpPr>
            <p:cNvPr id="6" name="Seta: para a Direita 5">
              <a:extLst>
                <a:ext uri="{FF2B5EF4-FFF2-40B4-BE49-F238E27FC236}">
                  <a16:creationId xmlns:a16="http://schemas.microsoft.com/office/drawing/2014/main" id="{17204F28-E51E-4CAF-BF1A-EB3CD43A78E5}"/>
                </a:ext>
              </a:extLst>
            </p:cNvPr>
            <p:cNvSpPr/>
            <p:nvPr/>
          </p:nvSpPr>
          <p:spPr>
            <a:xfrm rot="16200000">
              <a:off x="9946846" y="3017044"/>
              <a:ext cx="2043112" cy="838200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Seta: para a Direita 7">
              <a:extLst>
                <a:ext uri="{FF2B5EF4-FFF2-40B4-BE49-F238E27FC236}">
                  <a16:creationId xmlns:a16="http://schemas.microsoft.com/office/drawing/2014/main" id="{5540EF1E-15C1-4735-8E77-58BF01BE7B59}"/>
                </a:ext>
              </a:extLst>
            </p:cNvPr>
            <p:cNvSpPr/>
            <p:nvPr/>
          </p:nvSpPr>
          <p:spPr>
            <a:xfrm rot="16200000">
              <a:off x="9670255" y="3532106"/>
              <a:ext cx="985840" cy="436724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Gráfico 8">
            <a:extLst>
              <a:ext uri="{FF2B5EF4-FFF2-40B4-BE49-F238E27FC236}">
                <a16:creationId xmlns:a16="http://schemas.microsoft.com/office/drawing/2014/main" id="{03CD3D49-9F67-46F0-BD55-347B170F91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32067" y="1372297"/>
            <a:ext cx="1112182" cy="111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16496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ço Reservado para Número de Slid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29765E-D09E-4723-A4A0-515E6B0CC2E4}" type="slidenum">
              <a:rPr kumimoji="0" lang="pt-BR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pt-BR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" name="Título 6">
            <a:extLst>
              <a:ext uri="{FF2B5EF4-FFF2-40B4-BE49-F238E27FC236}">
                <a16:creationId xmlns:a16="http://schemas.microsoft.com/office/drawing/2014/main" id="{E85E6E2F-03B1-413E-8E36-7F3441E9EC8E}"/>
              </a:ext>
            </a:extLst>
          </p:cNvPr>
          <p:cNvSpPr txBox="1">
            <a:spLocks/>
          </p:cNvSpPr>
          <p:nvPr/>
        </p:nvSpPr>
        <p:spPr>
          <a:xfrm>
            <a:off x="4152900" y="0"/>
            <a:ext cx="6991350" cy="6857999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>
              <a:lnSpc>
                <a:spcPct val="100000"/>
              </a:lnSpc>
              <a:defRPr/>
            </a:pPr>
            <a:r>
              <a:rPr lang="pt-BR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Isso demonstra que as pessoas estão entendendo a </a:t>
            </a:r>
            <a:r>
              <a:rPr lang="pt-B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necessidade de proteção</a:t>
            </a:r>
          </a:p>
          <a:p>
            <a:pPr lvl="0" algn="r">
              <a:lnSpc>
                <a:spcPct val="100000"/>
              </a:lnSpc>
              <a:defRPr/>
            </a:pPr>
            <a:r>
              <a:rPr lang="pt-BR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vida e a importância do seguro de vida nas estratégias de </a:t>
            </a:r>
            <a:r>
              <a:rPr lang="pt-B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sucessão. </a:t>
            </a:r>
          </a:p>
        </p:txBody>
      </p:sp>
      <p:grpSp>
        <p:nvGrpSpPr>
          <p:cNvPr id="28" name="Agrupar 27">
            <a:extLst>
              <a:ext uri="{FF2B5EF4-FFF2-40B4-BE49-F238E27FC236}">
                <a16:creationId xmlns:a16="http://schemas.microsoft.com/office/drawing/2014/main" id="{0C3BD0AF-9150-47BB-86FC-4E40B50DB728}"/>
              </a:ext>
            </a:extLst>
          </p:cNvPr>
          <p:cNvGrpSpPr/>
          <p:nvPr/>
        </p:nvGrpSpPr>
        <p:grpSpPr>
          <a:xfrm>
            <a:off x="1302295" y="2065292"/>
            <a:ext cx="2380060" cy="2975062"/>
            <a:chOff x="1149895" y="2065292"/>
            <a:chExt cx="2380060" cy="2975062"/>
          </a:xfrm>
        </p:grpSpPr>
        <p:grpSp>
          <p:nvGrpSpPr>
            <p:cNvPr id="8" name="Gráfico 6">
              <a:extLst>
                <a:ext uri="{FF2B5EF4-FFF2-40B4-BE49-F238E27FC236}">
                  <a16:creationId xmlns:a16="http://schemas.microsoft.com/office/drawing/2014/main" id="{4E8398CF-25A8-42A2-8E1F-D8B12B60179E}"/>
                </a:ext>
              </a:extLst>
            </p:cNvPr>
            <p:cNvGrpSpPr/>
            <p:nvPr/>
          </p:nvGrpSpPr>
          <p:grpSpPr>
            <a:xfrm>
              <a:off x="1149895" y="2065292"/>
              <a:ext cx="2380060" cy="2975062"/>
              <a:chOff x="1917134" y="1588431"/>
              <a:chExt cx="1177073" cy="1471336"/>
            </a:xfrm>
            <a:noFill/>
          </p:grpSpPr>
          <p:grpSp>
            <p:nvGrpSpPr>
              <p:cNvPr id="9" name="Gráfico 6">
                <a:extLst>
                  <a:ext uri="{FF2B5EF4-FFF2-40B4-BE49-F238E27FC236}">
                    <a16:creationId xmlns:a16="http://schemas.microsoft.com/office/drawing/2014/main" id="{4E8398CF-25A8-42A2-8E1F-D8B12B60179E}"/>
                  </a:ext>
                </a:extLst>
              </p:cNvPr>
              <p:cNvGrpSpPr/>
              <p:nvPr/>
            </p:nvGrpSpPr>
            <p:grpSpPr>
              <a:xfrm>
                <a:off x="2505671" y="1784609"/>
                <a:ext cx="588536" cy="1275158"/>
                <a:chOff x="2505671" y="1784609"/>
                <a:chExt cx="588536" cy="1275158"/>
              </a:xfrm>
              <a:noFill/>
            </p:grpSpPr>
            <p:sp>
              <p:nvSpPr>
                <p:cNvPr id="10" name="Forma Livre: Forma 9">
                  <a:extLst>
                    <a:ext uri="{FF2B5EF4-FFF2-40B4-BE49-F238E27FC236}">
                      <a16:creationId xmlns:a16="http://schemas.microsoft.com/office/drawing/2014/main" id="{AF7C0028-6F98-413C-9180-F95F787DF1C8}"/>
                    </a:ext>
                  </a:extLst>
                </p:cNvPr>
                <p:cNvSpPr/>
                <p:nvPr/>
              </p:nvSpPr>
              <p:spPr>
                <a:xfrm>
                  <a:off x="2505671" y="2127921"/>
                  <a:ext cx="588536" cy="931846"/>
                </a:xfrm>
                <a:custGeom>
                  <a:avLst/>
                  <a:gdLst>
                    <a:gd name="connsiteX0" fmla="*/ 0 w 588536"/>
                    <a:gd name="connsiteY0" fmla="*/ 931847 h 931846"/>
                    <a:gd name="connsiteX1" fmla="*/ 588535 w 588536"/>
                    <a:gd name="connsiteY1" fmla="*/ 0 h 931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88536" h="931846">
                      <a:moveTo>
                        <a:pt x="0" y="931847"/>
                      </a:moveTo>
                      <a:cubicBezTo>
                        <a:pt x="593440" y="716051"/>
                        <a:pt x="588535" y="0"/>
                        <a:pt x="588535" y="0"/>
                      </a:cubicBezTo>
                    </a:path>
                  </a:pathLst>
                </a:custGeom>
                <a:noFill/>
                <a:ln w="38100" cap="rnd">
                  <a:solidFill>
                    <a:srgbClr val="00B0F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" name="Forma Livre: Forma 10">
                  <a:extLst>
                    <a:ext uri="{FF2B5EF4-FFF2-40B4-BE49-F238E27FC236}">
                      <a16:creationId xmlns:a16="http://schemas.microsoft.com/office/drawing/2014/main" id="{553552FE-384A-439A-AFD3-D2EAC0AAA70B}"/>
                    </a:ext>
                  </a:extLst>
                </p:cNvPr>
                <p:cNvSpPr/>
                <p:nvPr/>
              </p:nvSpPr>
              <p:spPr>
                <a:xfrm>
                  <a:off x="2951977" y="1784609"/>
                  <a:ext cx="142229" cy="343311"/>
                </a:xfrm>
                <a:custGeom>
                  <a:avLst/>
                  <a:gdLst>
                    <a:gd name="connsiteX0" fmla="*/ 142229 w 142229"/>
                    <a:gd name="connsiteY0" fmla="*/ 343312 h 343311"/>
                    <a:gd name="connsiteX1" fmla="*/ 142229 w 142229"/>
                    <a:gd name="connsiteY1" fmla="*/ 49045 h 343311"/>
                    <a:gd name="connsiteX2" fmla="*/ 93185 w 142229"/>
                    <a:gd name="connsiteY2" fmla="*/ 0 h 343311"/>
                    <a:gd name="connsiteX3" fmla="*/ 0 w 142229"/>
                    <a:gd name="connsiteY3" fmla="*/ 0 h 34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229" h="343311">
                      <a:moveTo>
                        <a:pt x="142229" y="343312"/>
                      </a:moveTo>
                      <a:lnTo>
                        <a:pt x="142229" y="49045"/>
                      </a:lnTo>
                      <a:cubicBezTo>
                        <a:pt x="142229" y="19618"/>
                        <a:pt x="117707" y="0"/>
                        <a:pt x="93185" y="0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38100" cap="rnd">
                  <a:solidFill>
                    <a:srgbClr val="00B0F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" name="Gráfico 6">
                <a:extLst>
                  <a:ext uri="{FF2B5EF4-FFF2-40B4-BE49-F238E27FC236}">
                    <a16:creationId xmlns:a16="http://schemas.microsoft.com/office/drawing/2014/main" id="{4E8398CF-25A8-42A2-8E1F-D8B12B60179E}"/>
                  </a:ext>
                </a:extLst>
              </p:cNvPr>
              <p:cNvGrpSpPr/>
              <p:nvPr/>
            </p:nvGrpSpPr>
            <p:grpSpPr>
              <a:xfrm>
                <a:off x="1917134" y="1784609"/>
                <a:ext cx="588536" cy="1275158"/>
                <a:chOff x="1917134" y="1784609"/>
                <a:chExt cx="588536" cy="1275158"/>
              </a:xfrm>
              <a:noFill/>
            </p:grpSpPr>
            <p:sp>
              <p:nvSpPr>
                <p:cNvPr id="13" name="Forma Livre: Forma 12">
                  <a:extLst>
                    <a:ext uri="{FF2B5EF4-FFF2-40B4-BE49-F238E27FC236}">
                      <a16:creationId xmlns:a16="http://schemas.microsoft.com/office/drawing/2014/main" id="{21091CD2-9831-4AF8-A107-F5A47A6519DA}"/>
                    </a:ext>
                  </a:extLst>
                </p:cNvPr>
                <p:cNvSpPr/>
                <p:nvPr/>
              </p:nvSpPr>
              <p:spPr>
                <a:xfrm>
                  <a:off x="1917134" y="2127921"/>
                  <a:ext cx="588536" cy="931846"/>
                </a:xfrm>
                <a:custGeom>
                  <a:avLst/>
                  <a:gdLst>
                    <a:gd name="connsiteX0" fmla="*/ 588537 w 588536"/>
                    <a:gd name="connsiteY0" fmla="*/ 931847 h 931846"/>
                    <a:gd name="connsiteX1" fmla="*/ 1 w 588536"/>
                    <a:gd name="connsiteY1" fmla="*/ 0 h 931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88536" h="931846">
                      <a:moveTo>
                        <a:pt x="588537" y="931847"/>
                      </a:moveTo>
                      <a:cubicBezTo>
                        <a:pt x="-4903" y="716051"/>
                        <a:pt x="1" y="0"/>
                        <a:pt x="1" y="0"/>
                      </a:cubicBezTo>
                    </a:path>
                  </a:pathLst>
                </a:custGeom>
                <a:noFill/>
                <a:ln w="38100" cap="rnd">
                  <a:solidFill>
                    <a:srgbClr val="00B0F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" name="Forma Livre: Forma 14">
                  <a:extLst>
                    <a:ext uri="{FF2B5EF4-FFF2-40B4-BE49-F238E27FC236}">
                      <a16:creationId xmlns:a16="http://schemas.microsoft.com/office/drawing/2014/main" id="{153D2AC5-F452-48BB-8F9E-7FAA771228B7}"/>
                    </a:ext>
                  </a:extLst>
                </p:cNvPr>
                <p:cNvSpPr/>
                <p:nvPr/>
              </p:nvSpPr>
              <p:spPr>
                <a:xfrm>
                  <a:off x="1917135" y="1784609"/>
                  <a:ext cx="142229" cy="343311"/>
                </a:xfrm>
                <a:custGeom>
                  <a:avLst/>
                  <a:gdLst>
                    <a:gd name="connsiteX0" fmla="*/ 0 w 142229"/>
                    <a:gd name="connsiteY0" fmla="*/ 343312 h 343311"/>
                    <a:gd name="connsiteX1" fmla="*/ 0 w 142229"/>
                    <a:gd name="connsiteY1" fmla="*/ 49045 h 343311"/>
                    <a:gd name="connsiteX2" fmla="*/ 49045 w 142229"/>
                    <a:gd name="connsiteY2" fmla="*/ 0 h 343311"/>
                    <a:gd name="connsiteX3" fmla="*/ 142229 w 142229"/>
                    <a:gd name="connsiteY3" fmla="*/ 0 h 34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229" h="343311">
                      <a:moveTo>
                        <a:pt x="0" y="343312"/>
                      </a:moveTo>
                      <a:lnTo>
                        <a:pt x="0" y="49045"/>
                      </a:lnTo>
                      <a:cubicBezTo>
                        <a:pt x="0" y="19618"/>
                        <a:pt x="19618" y="0"/>
                        <a:pt x="49045" y="0"/>
                      </a:cubicBezTo>
                      <a:lnTo>
                        <a:pt x="142229" y="0"/>
                      </a:lnTo>
                    </a:path>
                  </a:pathLst>
                </a:custGeom>
                <a:noFill/>
                <a:ln w="38100" cap="rnd">
                  <a:solidFill>
                    <a:srgbClr val="00B0F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6" name="Forma Livre: Forma 15">
                <a:extLst>
                  <a:ext uri="{FF2B5EF4-FFF2-40B4-BE49-F238E27FC236}">
                    <a16:creationId xmlns:a16="http://schemas.microsoft.com/office/drawing/2014/main" id="{4960DD33-C55E-49E1-9995-7F139DE4D49A}"/>
                  </a:ext>
                </a:extLst>
              </p:cNvPr>
              <p:cNvSpPr/>
              <p:nvPr/>
            </p:nvSpPr>
            <p:spPr>
              <a:xfrm>
                <a:off x="2064269" y="1588431"/>
                <a:ext cx="882803" cy="196178"/>
              </a:xfrm>
              <a:custGeom>
                <a:avLst/>
                <a:gdLst>
                  <a:gd name="connsiteX0" fmla="*/ 0 w 882803"/>
                  <a:gd name="connsiteY0" fmla="*/ 196178 h 196178"/>
                  <a:gd name="connsiteX1" fmla="*/ 441402 w 882803"/>
                  <a:gd name="connsiteY1" fmla="*/ 0 h 196178"/>
                  <a:gd name="connsiteX2" fmla="*/ 441402 w 882803"/>
                  <a:gd name="connsiteY2" fmla="*/ 0 h 196178"/>
                  <a:gd name="connsiteX3" fmla="*/ 882803 w 882803"/>
                  <a:gd name="connsiteY3" fmla="*/ 196178 h 196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2803" h="196178">
                    <a:moveTo>
                      <a:pt x="0" y="196178"/>
                    </a:moveTo>
                    <a:cubicBezTo>
                      <a:pt x="323694" y="196178"/>
                      <a:pt x="441402" y="0"/>
                      <a:pt x="441402" y="0"/>
                    </a:cubicBezTo>
                    <a:lnTo>
                      <a:pt x="441402" y="0"/>
                    </a:lnTo>
                    <a:cubicBezTo>
                      <a:pt x="441402" y="0"/>
                      <a:pt x="559109" y="196178"/>
                      <a:pt x="882803" y="196178"/>
                    </a:cubicBezTo>
                  </a:path>
                </a:pathLst>
              </a:custGeom>
              <a:noFill/>
              <a:ln w="38100" cap="rnd">
                <a:solidFill>
                  <a:srgbClr val="00B0F0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" name="Gráfico 5">
              <a:extLst>
                <a:ext uri="{FF2B5EF4-FFF2-40B4-BE49-F238E27FC236}">
                  <a16:creationId xmlns:a16="http://schemas.microsoft.com/office/drawing/2014/main" id="{CB1C5A7D-4F55-4DD7-949A-D453211CE785}"/>
                </a:ext>
              </a:extLst>
            </p:cNvPr>
            <p:cNvGrpSpPr/>
            <p:nvPr/>
          </p:nvGrpSpPr>
          <p:grpSpPr>
            <a:xfrm>
              <a:off x="1543050" y="2811779"/>
              <a:ext cx="1487784" cy="1387036"/>
              <a:chOff x="1628775" y="3611879"/>
              <a:chExt cx="1487784" cy="1387036"/>
            </a:xfrm>
            <a:noFill/>
          </p:grpSpPr>
          <p:grpSp>
            <p:nvGrpSpPr>
              <p:cNvPr id="18" name="Gráfico 5">
                <a:extLst>
                  <a:ext uri="{FF2B5EF4-FFF2-40B4-BE49-F238E27FC236}">
                    <a16:creationId xmlns:a16="http://schemas.microsoft.com/office/drawing/2014/main" id="{CB1C5A7D-4F55-4DD7-949A-D453211CE785}"/>
                  </a:ext>
                </a:extLst>
              </p:cNvPr>
              <p:cNvGrpSpPr/>
              <p:nvPr/>
            </p:nvGrpSpPr>
            <p:grpSpPr>
              <a:xfrm>
                <a:off x="1628775" y="4503903"/>
                <a:ext cx="1487784" cy="495012"/>
                <a:chOff x="1628775" y="4503903"/>
                <a:chExt cx="1487784" cy="495012"/>
              </a:xfrm>
              <a:noFill/>
            </p:grpSpPr>
            <p:sp>
              <p:nvSpPr>
                <p:cNvPr id="19" name="Forma Livre: Forma 18">
                  <a:extLst>
                    <a:ext uri="{FF2B5EF4-FFF2-40B4-BE49-F238E27FC236}">
                      <a16:creationId xmlns:a16="http://schemas.microsoft.com/office/drawing/2014/main" id="{FED33421-F1F6-4A67-A57D-61266052B7F4}"/>
                    </a:ext>
                  </a:extLst>
                </p:cNvPr>
                <p:cNvSpPr/>
                <p:nvPr/>
              </p:nvSpPr>
              <p:spPr>
                <a:xfrm>
                  <a:off x="2203323" y="4642102"/>
                  <a:ext cx="514920" cy="188023"/>
                </a:xfrm>
                <a:custGeom>
                  <a:avLst/>
                  <a:gdLst>
                    <a:gd name="connsiteX0" fmla="*/ 455675 w 514920"/>
                    <a:gd name="connsiteY0" fmla="*/ 0 h 188023"/>
                    <a:gd name="connsiteX1" fmla="*/ 505205 w 514920"/>
                    <a:gd name="connsiteY1" fmla="*/ 128778 h 188023"/>
                    <a:gd name="connsiteX2" fmla="*/ 376428 w 514920"/>
                    <a:gd name="connsiteY2" fmla="*/ 178308 h 188023"/>
                    <a:gd name="connsiteX3" fmla="*/ 0 w 514920"/>
                    <a:gd name="connsiteY3" fmla="*/ 59436 h 188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4920" h="188023">
                      <a:moveTo>
                        <a:pt x="455675" y="0"/>
                      </a:moveTo>
                      <a:cubicBezTo>
                        <a:pt x="505205" y="19812"/>
                        <a:pt x="529970" y="79248"/>
                        <a:pt x="505205" y="128778"/>
                      </a:cubicBezTo>
                      <a:cubicBezTo>
                        <a:pt x="485393" y="178308"/>
                        <a:pt x="425957" y="203073"/>
                        <a:pt x="376428" y="178308"/>
                      </a:cubicBezTo>
                      <a:lnTo>
                        <a:pt x="0" y="59436"/>
                      </a:lnTo>
                    </a:path>
                  </a:pathLst>
                </a:custGeom>
                <a:noFill/>
                <a:ln w="98822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0" name="Gráfico 5">
                  <a:extLst>
                    <a:ext uri="{FF2B5EF4-FFF2-40B4-BE49-F238E27FC236}">
                      <a16:creationId xmlns:a16="http://schemas.microsoft.com/office/drawing/2014/main" id="{CB1C5A7D-4F55-4DD7-949A-D453211CE785}"/>
                    </a:ext>
                  </a:extLst>
                </p:cNvPr>
                <p:cNvGrpSpPr/>
                <p:nvPr/>
              </p:nvGrpSpPr>
              <p:grpSpPr>
                <a:xfrm>
                  <a:off x="1628775" y="4503903"/>
                  <a:ext cx="1487784" cy="495012"/>
                  <a:chOff x="1628775" y="4503903"/>
                  <a:chExt cx="1487784" cy="495012"/>
                </a:xfrm>
                <a:noFill/>
              </p:grpSpPr>
              <p:sp>
                <p:nvSpPr>
                  <p:cNvPr id="21" name="Forma Livre: Forma 20">
                    <a:extLst>
                      <a:ext uri="{FF2B5EF4-FFF2-40B4-BE49-F238E27FC236}">
                        <a16:creationId xmlns:a16="http://schemas.microsoft.com/office/drawing/2014/main" id="{2539D9B3-B693-4964-847A-4983B00BB98C}"/>
                      </a:ext>
                    </a:extLst>
                  </p:cNvPr>
                  <p:cNvSpPr/>
                  <p:nvPr/>
                </p:nvSpPr>
                <p:spPr>
                  <a:xfrm>
                    <a:off x="1628775" y="4503903"/>
                    <a:ext cx="1487784" cy="495012"/>
                  </a:xfrm>
                  <a:custGeom>
                    <a:avLst/>
                    <a:gdLst>
                      <a:gd name="connsiteX0" fmla="*/ 1030223 w 1487784"/>
                      <a:gd name="connsiteY0" fmla="*/ 138199 h 495012"/>
                      <a:gd name="connsiteX1" fmla="*/ 643889 w 1487784"/>
                      <a:gd name="connsiteY1" fmla="*/ 4468 h 495012"/>
                      <a:gd name="connsiteX2" fmla="*/ 0 w 1487784"/>
                      <a:gd name="connsiteY2" fmla="*/ 93622 h 495012"/>
                      <a:gd name="connsiteX3" fmla="*/ 69342 w 1487784"/>
                      <a:gd name="connsiteY3" fmla="*/ 395754 h 495012"/>
                      <a:gd name="connsiteX4" fmla="*/ 346710 w 1487784"/>
                      <a:gd name="connsiteY4" fmla="*/ 346224 h 495012"/>
                      <a:gd name="connsiteX5" fmla="*/ 708278 w 1487784"/>
                      <a:gd name="connsiteY5" fmla="*/ 460143 h 495012"/>
                      <a:gd name="connsiteX6" fmla="*/ 1030223 w 1487784"/>
                      <a:gd name="connsiteY6" fmla="*/ 494814 h 495012"/>
                      <a:gd name="connsiteX7" fmla="*/ 1426462 w 1487784"/>
                      <a:gd name="connsiteY7" fmla="*/ 291741 h 495012"/>
                      <a:gd name="connsiteX8" fmla="*/ 1480945 w 1487784"/>
                      <a:gd name="connsiteY8" fmla="*/ 162964 h 495012"/>
                      <a:gd name="connsiteX9" fmla="*/ 1352167 w 1487784"/>
                      <a:gd name="connsiteY9" fmla="*/ 108481 h 495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87784" h="495012">
                        <a:moveTo>
                          <a:pt x="1030223" y="138199"/>
                        </a:moveTo>
                        <a:lnTo>
                          <a:pt x="643889" y="4468"/>
                        </a:lnTo>
                        <a:cubicBezTo>
                          <a:pt x="643889" y="4468"/>
                          <a:pt x="425957" y="-30203"/>
                          <a:pt x="0" y="93622"/>
                        </a:cubicBezTo>
                        <a:lnTo>
                          <a:pt x="69342" y="395754"/>
                        </a:lnTo>
                        <a:cubicBezTo>
                          <a:pt x="69342" y="395754"/>
                          <a:pt x="292227" y="346224"/>
                          <a:pt x="346710" y="346224"/>
                        </a:cubicBezTo>
                        <a:cubicBezTo>
                          <a:pt x="401193" y="346224"/>
                          <a:pt x="584453" y="420519"/>
                          <a:pt x="708278" y="460143"/>
                        </a:cubicBezTo>
                        <a:cubicBezTo>
                          <a:pt x="827150" y="499767"/>
                          <a:pt x="1030223" y="494814"/>
                          <a:pt x="1030223" y="494814"/>
                        </a:cubicBezTo>
                        <a:lnTo>
                          <a:pt x="1426462" y="291741"/>
                        </a:lnTo>
                        <a:cubicBezTo>
                          <a:pt x="1475992" y="271929"/>
                          <a:pt x="1500757" y="212493"/>
                          <a:pt x="1480945" y="162964"/>
                        </a:cubicBezTo>
                        <a:cubicBezTo>
                          <a:pt x="1461133" y="113434"/>
                          <a:pt x="1401697" y="88669"/>
                          <a:pt x="1352167" y="108481"/>
                        </a:cubicBezTo>
                      </a:path>
                    </a:pathLst>
                  </a:custGeom>
                  <a:noFill/>
                  <a:ln w="98822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" name="Forma Livre: Forma 21">
                    <a:extLst>
                      <a:ext uri="{FF2B5EF4-FFF2-40B4-BE49-F238E27FC236}">
                        <a16:creationId xmlns:a16="http://schemas.microsoft.com/office/drawing/2014/main" id="{815E8117-50F0-4E88-B4B6-58EAE1B02806}"/>
                      </a:ext>
                    </a:extLst>
                  </p:cNvPr>
                  <p:cNvSpPr/>
                  <p:nvPr/>
                </p:nvSpPr>
                <p:spPr>
                  <a:xfrm>
                    <a:off x="2718434" y="4607431"/>
                    <a:ext cx="262508" cy="128777"/>
                  </a:xfrm>
                  <a:custGeom>
                    <a:avLst/>
                    <a:gdLst>
                      <a:gd name="connsiteX0" fmla="*/ 262509 w 262508"/>
                      <a:gd name="connsiteY0" fmla="*/ 0 h 128777"/>
                      <a:gd name="connsiteX1" fmla="*/ 0 w 262508"/>
                      <a:gd name="connsiteY1" fmla="*/ 128778 h 1287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62508" h="128777">
                        <a:moveTo>
                          <a:pt x="262509" y="0"/>
                        </a:moveTo>
                        <a:lnTo>
                          <a:pt x="0" y="128778"/>
                        </a:lnTo>
                      </a:path>
                    </a:pathLst>
                  </a:custGeom>
                  <a:ln w="98822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3" name="Gráfico 5">
                <a:extLst>
                  <a:ext uri="{FF2B5EF4-FFF2-40B4-BE49-F238E27FC236}">
                    <a16:creationId xmlns:a16="http://schemas.microsoft.com/office/drawing/2014/main" id="{CB1C5A7D-4F55-4DD7-949A-D453211CE785}"/>
                  </a:ext>
                </a:extLst>
              </p:cNvPr>
              <p:cNvGrpSpPr/>
              <p:nvPr/>
            </p:nvGrpSpPr>
            <p:grpSpPr>
              <a:xfrm>
                <a:off x="2025015" y="3611879"/>
                <a:ext cx="1040128" cy="693419"/>
                <a:chOff x="2025015" y="3611879"/>
                <a:chExt cx="1040128" cy="693419"/>
              </a:xfrm>
              <a:noFill/>
            </p:grpSpPr>
            <p:sp>
              <p:nvSpPr>
                <p:cNvPr id="24" name="Forma Livre: Forma 23">
                  <a:extLst>
                    <a:ext uri="{FF2B5EF4-FFF2-40B4-BE49-F238E27FC236}">
                      <a16:creationId xmlns:a16="http://schemas.microsoft.com/office/drawing/2014/main" id="{7BD87897-893F-40E6-B8B4-D958816F48F7}"/>
                    </a:ext>
                  </a:extLst>
                </p:cNvPr>
                <p:cNvSpPr/>
                <p:nvPr/>
              </p:nvSpPr>
              <p:spPr>
                <a:xfrm>
                  <a:off x="2173605" y="3760469"/>
                  <a:ext cx="891538" cy="544829"/>
                </a:xfrm>
                <a:custGeom>
                  <a:avLst/>
                  <a:gdLst>
                    <a:gd name="connsiteX0" fmla="*/ 0 w 891538"/>
                    <a:gd name="connsiteY0" fmla="*/ 0 h 544829"/>
                    <a:gd name="connsiteX1" fmla="*/ 891539 w 891538"/>
                    <a:gd name="connsiteY1" fmla="*/ 0 h 544829"/>
                    <a:gd name="connsiteX2" fmla="*/ 891539 w 891538"/>
                    <a:gd name="connsiteY2" fmla="*/ 544829 h 544829"/>
                    <a:gd name="connsiteX3" fmla="*/ 0 w 891538"/>
                    <a:gd name="connsiteY3" fmla="*/ 544829 h 544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91538" h="544829">
                      <a:moveTo>
                        <a:pt x="0" y="0"/>
                      </a:moveTo>
                      <a:lnTo>
                        <a:pt x="891539" y="0"/>
                      </a:lnTo>
                      <a:lnTo>
                        <a:pt x="891539" y="544829"/>
                      </a:lnTo>
                      <a:lnTo>
                        <a:pt x="0" y="544829"/>
                      </a:lnTo>
                      <a:close/>
                    </a:path>
                  </a:pathLst>
                </a:custGeom>
                <a:noFill/>
                <a:ln w="98822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orma Livre: Forma 24">
                  <a:extLst>
                    <a:ext uri="{FF2B5EF4-FFF2-40B4-BE49-F238E27FC236}">
                      <a16:creationId xmlns:a16="http://schemas.microsoft.com/office/drawing/2014/main" id="{34CC5385-146E-4B12-92C0-A12B0CC2A4C7}"/>
                    </a:ext>
                  </a:extLst>
                </p:cNvPr>
                <p:cNvSpPr/>
                <p:nvPr/>
              </p:nvSpPr>
              <p:spPr>
                <a:xfrm>
                  <a:off x="2025015" y="3611879"/>
                  <a:ext cx="896491" cy="544829"/>
                </a:xfrm>
                <a:custGeom>
                  <a:avLst/>
                  <a:gdLst>
                    <a:gd name="connsiteX0" fmla="*/ 896492 w 896491"/>
                    <a:gd name="connsiteY0" fmla="*/ 0 h 544829"/>
                    <a:gd name="connsiteX1" fmla="*/ 0 w 896491"/>
                    <a:gd name="connsiteY1" fmla="*/ 0 h 544829"/>
                    <a:gd name="connsiteX2" fmla="*/ 0 w 896491"/>
                    <a:gd name="connsiteY2" fmla="*/ 544829 h 544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96491" h="544829">
                      <a:moveTo>
                        <a:pt x="896492" y="0"/>
                      </a:moveTo>
                      <a:lnTo>
                        <a:pt x="0" y="0"/>
                      </a:lnTo>
                      <a:lnTo>
                        <a:pt x="0" y="544829"/>
                      </a:lnTo>
                    </a:path>
                  </a:pathLst>
                </a:custGeom>
                <a:noFill/>
                <a:ln w="98822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orma Livre: Forma 25">
                  <a:extLst>
                    <a:ext uri="{FF2B5EF4-FFF2-40B4-BE49-F238E27FC236}">
                      <a16:creationId xmlns:a16="http://schemas.microsoft.com/office/drawing/2014/main" id="{60A55F35-B67D-4245-87AF-883500FC07BB}"/>
                    </a:ext>
                  </a:extLst>
                </p:cNvPr>
                <p:cNvSpPr/>
                <p:nvPr/>
              </p:nvSpPr>
              <p:spPr>
                <a:xfrm>
                  <a:off x="2520314" y="3909059"/>
                  <a:ext cx="198119" cy="247649"/>
                </a:xfrm>
                <a:custGeom>
                  <a:avLst/>
                  <a:gdLst>
                    <a:gd name="connsiteX0" fmla="*/ 0 w 198119"/>
                    <a:gd name="connsiteY0" fmla="*/ 123825 h 247649"/>
                    <a:gd name="connsiteX1" fmla="*/ 99060 w 198119"/>
                    <a:gd name="connsiteY1" fmla="*/ 247650 h 247649"/>
                    <a:gd name="connsiteX2" fmla="*/ 198120 w 198119"/>
                    <a:gd name="connsiteY2" fmla="*/ 123825 h 247649"/>
                    <a:gd name="connsiteX3" fmla="*/ 99060 w 198119"/>
                    <a:gd name="connsiteY3" fmla="*/ 0 h 247649"/>
                    <a:gd name="connsiteX4" fmla="*/ 0 w 198119"/>
                    <a:gd name="connsiteY4" fmla="*/ 123825 h 247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119" h="247649">
                      <a:moveTo>
                        <a:pt x="0" y="123825"/>
                      </a:moveTo>
                      <a:cubicBezTo>
                        <a:pt x="0" y="193167"/>
                        <a:pt x="49530" y="247650"/>
                        <a:pt x="99060" y="247650"/>
                      </a:cubicBezTo>
                      <a:cubicBezTo>
                        <a:pt x="148590" y="247650"/>
                        <a:pt x="198120" y="193167"/>
                        <a:pt x="198120" y="123825"/>
                      </a:cubicBezTo>
                      <a:cubicBezTo>
                        <a:pt x="198120" y="54483"/>
                        <a:pt x="153543" y="0"/>
                        <a:pt x="99060" y="0"/>
                      </a:cubicBezTo>
                      <a:cubicBezTo>
                        <a:pt x="44577" y="0"/>
                        <a:pt x="0" y="54483"/>
                        <a:pt x="0" y="123825"/>
                      </a:cubicBezTo>
                      <a:close/>
                    </a:path>
                  </a:pathLst>
                </a:custGeom>
                <a:noFill/>
                <a:ln w="98822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88945938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55B30A67-C062-46B7-862E-A21E2A0D3DB0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BR" dirty="0"/>
              <a:t>OPORTUNIDADES E DESAFIOS</a:t>
            </a:r>
          </a:p>
        </p:txBody>
      </p:sp>
    </p:spTree>
    <p:extLst>
      <p:ext uri="{BB962C8B-B14F-4D97-AF65-F5344CB8AC3E}">
        <p14:creationId xmlns:p14="http://schemas.microsoft.com/office/powerpoint/2010/main" val="3090077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679DC915-D855-4122-93FA-2045C849C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665875"/>
            <a:ext cx="4114800" cy="4165600"/>
          </a:xfrm>
        </p:spPr>
        <p:txBody>
          <a:bodyPr/>
          <a:lstStyle/>
          <a:p>
            <a:pPr marL="288000"/>
            <a:r>
              <a:rPr lang="pt-BR" sz="2000" dirty="0"/>
              <a:t>Reforma da previdência</a:t>
            </a:r>
          </a:p>
          <a:p>
            <a:pPr marL="288000"/>
            <a:r>
              <a:rPr lang="pt-BR" sz="2000" dirty="0"/>
              <a:t>Maior conscientização da sociedade sobre planejamento </a:t>
            </a:r>
          </a:p>
          <a:p>
            <a:pPr marL="288000"/>
            <a:r>
              <a:rPr lang="pt-BR" sz="2000" dirty="0"/>
              <a:t>Queda de juros (Selic)</a:t>
            </a:r>
          </a:p>
          <a:p>
            <a:pPr marL="288000"/>
            <a:r>
              <a:rPr lang="pt-BR" sz="2000" dirty="0"/>
              <a:t>Ampliação de distribuição</a:t>
            </a:r>
          </a:p>
          <a:p>
            <a:pPr marL="288000"/>
            <a:r>
              <a:rPr lang="pt-BR" sz="2000" dirty="0"/>
              <a:t>Investimento em novos produtos e soluções</a:t>
            </a:r>
          </a:p>
          <a:p>
            <a:pPr marL="288000"/>
            <a:r>
              <a:rPr lang="pt-BR" sz="2000" dirty="0"/>
              <a:t>Tecnologia e inovação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A8374C61-ED83-4C27-B1A0-DD8669037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COMO AVANÇAR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1CFBCBA-1BED-4E99-8B17-01125C5273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5A5C02-A07E-4688-91F1-860B6B43CBC7}" type="slidenum">
              <a:rPr lang="pt-BR" smtClean="0"/>
              <a:pPr/>
              <a:t>14</a:t>
            </a:fld>
            <a:endParaRPr lang="pt-BR" dirty="0"/>
          </a:p>
        </p:txBody>
      </p:sp>
      <p:pic>
        <p:nvPicPr>
          <p:cNvPr id="6" name="Imagem 5" descr="Uma imagem contendo mulher, edifício, neve, andando&#10;&#10;Descrição gerada automaticamente">
            <a:extLst>
              <a:ext uri="{FF2B5EF4-FFF2-40B4-BE49-F238E27FC236}">
                <a16:creationId xmlns:a16="http://schemas.microsoft.com/office/drawing/2014/main" id="{0CEFC957-5476-418D-BA0F-4779988422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267449" y="-1"/>
            <a:ext cx="5924550" cy="6334125"/>
          </a:xfrm>
          <a:prstGeom prst="rect">
            <a:avLst/>
          </a:prstGeom>
        </p:spPr>
      </p:pic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7D6A4EB6-AECA-48CB-9CFE-1CB35AFC53FE}"/>
              </a:ext>
            </a:extLst>
          </p:cNvPr>
          <p:cNvSpPr/>
          <p:nvPr/>
        </p:nvSpPr>
        <p:spPr>
          <a:xfrm>
            <a:off x="6629400" y="304799"/>
            <a:ext cx="5200646" cy="5724526"/>
          </a:xfrm>
          <a:prstGeom prst="roundRect">
            <a:avLst>
              <a:gd name="adj" fmla="val 3324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289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55B30A67-C062-46B7-862E-A21E2A0D3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8350" y="1462088"/>
            <a:ext cx="8267701" cy="2852737"/>
          </a:xfrm>
          <a:prstGeom prst="rect">
            <a:avLst/>
          </a:prstGeom>
        </p:spPr>
        <p:txBody>
          <a:bodyPr/>
          <a:lstStyle/>
          <a:p>
            <a:r>
              <a:rPr lang="pt-BR" dirty="0"/>
              <a:t>UM OLHAR PARA FORA...</a:t>
            </a:r>
          </a:p>
        </p:txBody>
      </p:sp>
    </p:spTree>
    <p:extLst>
      <p:ext uri="{BB962C8B-B14F-4D97-AF65-F5344CB8AC3E}">
        <p14:creationId xmlns:p14="http://schemas.microsoft.com/office/powerpoint/2010/main" val="22708937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EB3EB39-4190-46DE-90B1-38B7EF477E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56" t="4884" b="6772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DC846B11-0DC1-48B6-9BD7-851E745306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5A5C02-A07E-4688-91F1-860B6B43CBC7}" type="slidenum">
              <a:rPr lang="pt-BR" smtClean="0"/>
              <a:pPr/>
              <a:t>16</a:t>
            </a:fld>
            <a:endParaRPr lang="pt-BR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0FC54D8E-00E0-4E3D-8340-3BB571C4DFB9}"/>
              </a:ext>
            </a:extLst>
          </p:cNvPr>
          <p:cNvGrpSpPr/>
          <p:nvPr/>
        </p:nvGrpSpPr>
        <p:grpSpPr>
          <a:xfrm>
            <a:off x="-1" y="457199"/>
            <a:ext cx="4943475" cy="1844680"/>
            <a:chOff x="-1" y="457199"/>
            <a:chExt cx="4943475" cy="1844680"/>
          </a:xfrm>
        </p:grpSpPr>
        <p:sp>
          <p:nvSpPr>
            <p:cNvPr id="24" name="Seta: Pentágono 23">
              <a:extLst>
                <a:ext uri="{FF2B5EF4-FFF2-40B4-BE49-F238E27FC236}">
                  <a16:creationId xmlns:a16="http://schemas.microsoft.com/office/drawing/2014/main" id="{9C1A527A-4897-4DC6-A385-3E0FDB408F37}"/>
                </a:ext>
              </a:extLst>
            </p:cNvPr>
            <p:cNvSpPr/>
            <p:nvPr/>
          </p:nvSpPr>
          <p:spPr>
            <a:xfrm>
              <a:off x="-1" y="457199"/>
              <a:ext cx="4943475" cy="1844680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Título 1">
              <a:extLst>
                <a:ext uri="{FF2B5EF4-FFF2-40B4-BE49-F238E27FC236}">
                  <a16:creationId xmlns:a16="http://schemas.microsoft.com/office/drawing/2014/main" id="{8299E4B3-412F-4D56-A968-D94DACBE3BD1}"/>
                </a:ext>
              </a:extLst>
            </p:cNvPr>
            <p:cNvSpPr txBox="1">
              <a:spLocks/>
            </p:cNvSpPr>
            <p:nvPr/>
          </p:nvSpPr>
          <p:spPr>
            <a:xfrm>
              <a:off x="838200" y="657224"/>
              <a:ext cx="3362325" cy="1398589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pt-BR" dirty="0">
                  <a:latin typeface="Arial" panose="020B0604020202020204" pitchFamily="34" charset="0"/>
                  <a:cs typeface="Arial" panose="020B0604020202020204" pitchFamily="34" charset="0"/>
                </a:rPr>
                <a:t>Sua vida</a:t>
              </a:r>
            </a:p>
            <a:p>
              <a:pPr>
                <a:lnSpc>
                  <a:spcPct val="80000"/>
                </a:lnSpc>
              </a:pPr>
              <a:r>
                <a:rPr lang="pt-BR" sz="6600" i="1" dirty="0">
                  <a:latin typeface="Arial" panose="020B0604020202020204" pitchFamily="34" charset="0"/>
                  <a:cs typeface="Arial" panose="020B0604020202020204" pitchFamily="34" charset="0"/>
                </a:rPr>
                <a:t>all-line</a:t>
              </a:r>
            </a:p>
          </p:txBody>
        </p:sp>
      </p:grp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6324B3C6-FA15-4A94-AC64-B10B1C45C61F}"/>
              </a:ext>
            </a:extLst>
          </p:cNvPr>
          <p:cNvGrpSpPr/>
          <p:nvPr/>
        </p:nvGrpSpPr>
        <p:grpSpPr>
          <a:xfrm>
            <a:off x="7371091" y="1135099"/>
            <a:ext cx="3254435" cy="981075"/>
            <a:chOff x="8307836" y="1238290"/>
            <a:chExt cx="3254435" cy="981075"/>
          </a:xfrm>
        </p:grpSpPr>
        <p:sp>
          <p:nvSpPr>
            <p:cNvPr id="14" name="Retângulo: Cantos Arredondados 13">
              <a:extLst>
                <a:ext uri="{FF2B5EF4-FFF2-40B4-BE49-F238E27FC236}">
                  <a16:creationId xmlns:a16="http://schemas.microsoft.com/office/drawing/2014/main" id="{0CB3986A-F08F-40B3-9A35-F7B0EE15B551}"/>
                </a:ext>
              </a:extLst>
            </p:cNvPr>
            <p:cNvSpPr/>
            <p:nvPr/>
          </p:nvSpPr>
          <p:spPr>
            <a:xfrm>
              <a:off x="8307836" y="1238290"/>
              <a:ext cx="3254435" cy="981075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outerShdw blurRad="317500" dist="635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 b="1" dirty="0"/>
            </a:p>
          </p:txBody>
        </p:sp>
        <p:pic>
          <p:nvPicPr>
            <p:cNvPr id="11" name="Picture 1">
              <a:extLst>
                <a:ext uri="{FF2B5EF4-FFF2-40B4-BE49-F238E27FC236}">
                  <a16:creationId xmlns:a16="http://schemas.microsoft.com/office/drawing/2014/main" id="{91D60C3A-319C-48FA-9A78-A80E183D3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85162" y="1365199"/>
              <a:ext cx="714636" cy="729220"/>
            </a:xfrm>
            <a:prstGeom prst="rect">
              <a:avLst/>
            </a:prstGeom>
          </p:spPr>
        </p:pic>
        <p:sp>
          <p:nvSpPr>
            <p:cNvPr id="20" name="CaixaDeTexto 19">
              <a:extLst>
                <a:ext uri="{FF2B5EF4-FFF2-40B4-BE49-F238E27FC236}">
                  <a16:creationId xmlns:a16="http://schemas.microsoft.com/office/drawing/2014/main" id="{3FC0DC97-CFD8-4FE8-A566-7B6AF2D290B7}"/>
                </a:ext>
              </a:extLst>
            </p:cNvPr>
            <p:cNvSpPr txBox="1"/>
            <p:nvPr/>
          </p:nvSpPr>
          <p:spPr>
            <a:xfrm>
              <a:off x="9396705" y="1409483"/>
              <a:ext cx="19570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>
                  <a:solidFill>
                    <a:schemeClr val="bg1"/>
                  </a:solidFill>
                </a:rPr>
                <a:t>INTERNET DAS COISAS </a:t>
              </a:r>
              <a:r>
                <a:rPr lang="pt-BR" sz="1200" dirty="0">
                  <a:solidFill>
                    <a:schemeClr val="bg1"/>
                  </a:solidFill>
                </a:rPr>
                <a:t>(IOT)</a:t>
              </a:r>
              <a:endParaRPr lang="pt-B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AB973A7A-B06C-43A4-AA09-1281DE87F3CA}"/>
              </a:ext>
            </a:extLst>
          </p:cNvPr>
          <p:cNvGrpSpPr/>
          <p:nvPr/>
        </p:nvGrpSpPr>
        <p:grpSpPr>
          <a:xfrm>
            <a:off x="7808409" y="2281718"/>
            <a:ext cx="3254435" cy="981075"/>
            <a:chOff x="8307836" y="2384909"/>
            <a:chExt cx="3254435" cy="981075"/>
          </a:xfrm>
        </p:grpSpPr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C2C116A5-5CF5-4DB6-A5AD-20BAF5950FE3}"/>
                </a:ext>
              </a:extLst>
            </p:cNvPr>
            <p:cNvSpPr/>
            <p:nvPr/>
          </p:nvSpPr>
          <p:spPr>
            <a:xfrm>
              <a:off x="8307836" y="2384909"/>
              <a:ext cx="3254435" cy="981075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outerShdw blurRad="317500" dist="635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 b="1" dirty="0"/>
            </a:p>
          </p:txBody>
        </p:sp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F08FF89E-6AAF-4707-8340-0992187490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06163" y="2538116"/>
              <a:ext cx="672634" cy="646620"/>
            </a:xfrm>
            <a:prstGeom prst="rect">
              <a:avLst/>
            </a:prstGeom>
          </p:spPr>
        </p:pic>
        <p:sp>
          <p:nvSpPr>
            <p:cNvPr id="21" name="CaixaDeTexto 20">
              <a:extLst>
                <a:ext uri="{FF2B5EF4-FFF2-40B4-BE49-F238E27FC236}">
                  <a16:creationId xmlns:a16="http://schemas.microsoft.com/office/drawing/2014/main" id="{3C27D8A0-E096-4B22-B6C7-D1F1CA2EE0CA}"/>
                </a:ext>
              </a:extLst>
            </p:cNvPr>
            <p:cNvSpPr txBox="1"/>
            <p:nvPr/>
          </p:nvSpPr>
          <p:spPr>
            <a:xfrm>
              <a:off x="9390914" y="2598447"/>
              <a:ext cx="217135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>
                  <a:solidFill>
                    <a:schemeClr val="bg1"/>
                  </a:solidFill>
                </a:rPr>
                <a:t>WEARABLES</a:t>
              </a:r>
            </a:p>
            <a:p>
              <a:r>
                <a:rPr lang="pt-BR" sz="1200" dirty="0">
                  <a:solidFill>
                    <a:schemeClr val="bg1"/>
                  </a:solidFill>
                </a:rPr>
                <a:t>(ACESSÓRIOS PESSOAIS)</a:t>
              </a:r>
            </a:p>
          </p:txBody>
        </p:sp>
      </p:grpSp>
      <p:grpSp>
        <p:nvGrpSpPr>
          <p:cNvPr id="28" name="Agrupar 27">
            <a:extLst>
              <a:ext uri="{FF2B5EF4-FFF2-40B4-BE49-F238E27FC236}">
                <a16:creationId xmlns:a16="http://schemas.microsoft.com/office/drawing/2014/main" id="{B5221791-3A12-4FB5-BD72-B9754DAA1807}"/>
              </a:ext>
            </a:extLst>
          </p:cNvPr>
          <p:cNvGrpSpPr/>
          <p:nvPr/>
        </p:nvGrpSpPr>
        <p:grpSpPr>
          <a:xfrm>
            <a:off x="8228341" y="3428337"/>
            <a:ext cx="3273485" cy="981075"/>
            <a:chOff x="8307836" y="3531528"/>
            <a:chExt cx="3273485" cy="981075"/>
          </a:xfrm>
        </p:grpSpPr>
        <p:sp>
          <p:nvSpPr>
            <p:cNvPr id="18" name="Retângulo: Cantos Arredondados 17">
              <a:extLst>
                <a:ext uri="{FF2B5EF4-FFF2-40B4-BE49-F238E27FC236}">
                  <a16:creationId xmlns:a16="http://schemas.microsoft.com/office/drawing/2014/main" id="{60F1CD4D-D698-4F21-9813-739772EE4AE6}"/>
                </a:ext>
              </a:extLst>
            </p:cNvPr>
            <p:cNvSpPr/>
            <p:nvPr/>
          </p:nvSpPr>
          <p:spPr>
            <a:xfrm>
              <a:off x="8307836" y="3531528"/>
              <a:ext cx="3254435" cy="981075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outerShdw blurRad="317500" dist="635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 b="1" dirty="0"/>
            </a:p>
          </p:txBody>
        </p:sp>
        <p:pic>
          <p:nvPicPr>
            <p:cNvPr id="13" name="Imagem 12">
              <a:extLst>
                <a:ext uri="{FF2B5EF4-FFF2-40B4-BE49-F238E27FC236}">
                  <a16:creationId xmlns:a16="http://schemas.microsoft.com/office/drawing/2014/main" id="{7BF1B57D-0396-4BF9-B694-9E943C2C5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85162" y="3713816"/>
              <a:ext cx="714636" cy="571960"/>
            </a:xfrm>
            <a:prstGeom prst="rect">
              <a:avLst/>
            </a:prstGeom>
          </p:spPr>
        </p:pic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5B76F20D-CB73-4198-BC78-141CA2EB1442}"/>
                </a:ext>
              </a:extLst>
            </p:cNvPr>
            <p:cNvSpPr txBox="1"/>
            <p:nvPr/>
          </p:nvSpPr>
          <p:spPr>
            <a:xfrm>
              <a:off x="9390914" y="3765663"/>
              <a:ext cx="219040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>
                  <a:solidFill>
                    <a:schemeClr val="bg1"/>
                  </a:solidFill>
                </a:rPr>
                <a:t>INSIDEABLES</a:t>
              </a:r>
            </a:p>
            <a:p>
              <a:r>
                <a:rPr lang="pt-BR" sz="1200" dirty="0">
                  <a:solidFill>
                    <a:schemeClr val="bg1"/>
                  </a:solidFill>
                </a:rPr>
                <a:t>(INTRACORPÓREOS)</a:t>
              </a:r>
            </a:p>
          </p:txBody>
        </p:sp>
      </p:grp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5725DF30-D15C-476B-B42B-508A366AF438}"/>
              </a:ext>
            </a:extLst>
          </p:cNvPr>
          <p:cNvGrpSpPr/>
          <p:nvPr/>
        </p:nvGrpSpPr>
        <p:grpSpPr>
          <a:xfrm>
            <a:off x="8504397" y="4574955"/>
            <a:ext cx="3254435" cy="981075"/>
            <a:chOff x="8307836" y="4678146"/>
            <a:chExt cx="3254435" cy="981075"/>
          </a:xfrm>
        </p:grpSpPr>
        <p:sp>
          <p:nvSpPr>
            <p:cNvPr id="19" name="Retângulo: Cantos Arredondados 18">
              <a:extLst>
                <a:ext uri="{FF2B5EF4-FFF2-40B4-BE49-F238E27FC236}">
                  <a16:creationId xmlns:a16="http://schemas.microsoft.com/office/drawing/2014/main" id="{14096782-6C91-491E-AE05-C3729F44D5B7}"/>
                </a:ext>
              </a:extLst>
            </p:cNvPr>
            <p:cNvSpPr/>
            <p:nvPr/>
          </p:nvSpPr>
          <p:spPr>
            <a:xfrm>
              <a:off x="8307836" y="4678146"/>
              <a:ext cx="3254435" cy="981075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outerShdw blurRad="317500" dist="635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 b="1" dirty="0"/>
            </a:p>
          </p:txBody>
        </p: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00C49F66-F6A8-4DA2-84C3-D6F2F92840D0}"/>
                </a:ext>
              </a:extLst>
            </p:cNvPr>
            <p:cNvSpPr txBox="1"/>
            <p:nvPr/>
          </p:nvSpPr>
          <p:spPr>
            <a:xfrm>
              <a:off x="9168713" y="4876295"/>
              <a:ext cx="2290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dirty="0">
                  <a:solidFill>
                    <a:schemeClr val="bg1"/>
                  </a:solidFill>
                </a:rPr>
                <a:t>REALIDADE VIRTUAL E AUMENTADA</a:t>
              </a:r>
            </a:p>
          </p:txBody>
        </p:sp>
        <p:pic>
          <p:nvPicPr>
            <p:cNvPr id="25" name="Gráfico 24">
              <a:extLst>
                <a:ext uri="{FF2B5EF4-FFF2-40B4-BE49-F238E27FC236}">
                  <a16:creationId xmlns:a16="http://schemas.microsoft.com/office/drawing/2014/main" id="{D1BB318B-7413-4581-BF97-3BE5D72E58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477187" y="4844495"/>
              <a:ext cx="653904" cy="6610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05419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529222E-5C95-47DD-AC55-A4B153BA7A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E6A73A48-95D4-4E03-9ECA-D267B55B66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5A5C02-A07E-4688-91F1-860B6B43CBC7}" type="slidenum">
              <a:rPr lang="pt-BR" smtClean="0">
                <a:solidFill>
                  <a:schemeClr val="bg1"/>
                </a:solidFill>
              </a:rPr>
              <a:pPr/>
              <a:t>17</a:t>
            </a:fld>
            <a:endParaRPr lang="pt-BR" dirty="0">
              <a:solidFill>
                <a:schemeClr val="bg1"/>
              </a:solidFill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FB5047A7-4279-40D9-9ACA-BA0879FCECE9}"/>
              </a:ext>
            </a:extLst>
          </p:cNvPr>
          <p:cNvGrpSpPr/>
          <p:nvPr/>
        </p:nvGrpSpPr>
        <p:grpSpPr>
          <a:xfrm>
            <a:off x="10230629" y="-3"/>
            <a:ext cx="1961370" cy="477878"/>
            <a:chOff x="10230629" y="-3"/>
            <a:chExt cx="1961370" cy="477878"/>
          </a:xfrm>
        </p:grpSpPr>
        <p:grpSp>
          <p:nvGrpSpPr>
            <p:cNvPr id="5" name="Agrupar 4">
              <a:extLst>
                <a:ext uri="{FF2B5EF4-FFF2-40B4-BE49-F238E27FC236}">
                  <a16:creationId xmlns:a16="http://schemas.microsoft.com/office/drawing/2014/main" id="{8FE9B5C6-7FBD-4625-9F5B-52B0A320B599}"/>
                </a:ext>
              </a:extLst>
            </p:cNvPr>
            <p:cNvGrpSpPr/>
            <p:nvPr userDrawn="1"/>
          </p:nvGrpSpPr>
          <p:grpSpPr>
            <a:xfrm>
              <a:off x="10230629" y="-3"/>
              <a:ext cx="1961370" cy="477878"/>
              <a:chOff x="10230629" y="-3"/>
              <a:chExt cx="1961370" cy="477878"/>
            </a:xfrm>
            <a:solidFill>
              <a:schemeClr val="accent1"/>
            </a:solidFill>
          </p:grpSpPr>
          <p:sp>
            <p:nvSpPr>
              <p:cNvPr id="7" name="Retângulo 6">
                <a:extLst>
                  <a:ext uri="{FF2B5EF4-FFF2-40B4-BE49-F238E27FC236}">
                    <a16:creationId xmlns:a16="http://schemas.microsoft.com/office/drawing/2014/main" id="{5183C975-BEE6-4D49-A55D-815D858A3F9A}"/>
                  </a:ext>
                </a:extLst>
              </p:cNvPr>
              <p:cNvSpPr/>
              <p:nvPr userDrawn="1"/>
            </p:nvSpPr>
            <p:spPr>
              <a:xfrm>
                <a:off x="11020424" y="0"/>
                <a:ext cx="1171575" cy="4778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sp>
            <p:nvSpPr>
              <p:cNvPr id="8" name="Fluxograma: Entrada Manual 7">
                <a:extLst>
                  <a:ext uri="{FF2B5EF4-FFF2-40B4-BE49-F238E27FC236}">
                    <a16:creationId xmlns:a16="http://schemas.microsoft.com/office/drawing/2014/main" id="{ACB716D5-E96E-48D8-AA40-4594CE2BE51F}"/>
                  </a:ext>
                </a:extLst>
              </p:cNvPr>
              <p:cNvSpPr/>
              <p:nvPr userDrawn="1"/>
            </p:nvSpPr>
            <p:spPr>
              <a:xfrm rot="16200000">
                <a:off x="10386588" y="-155962"/>
                <a:ext cx="477877" cy="789796"/>
              </a:xfrm>
              <a:prstGeom prst="flowChartManualInpu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</p:grpSp>
        <p:pic>
          <p:nvPicPr>
            <p:cNvPr id="6" name="Gráfico 5">
              <a:extLst>
                <a:ext uri="{FF2B5EF4-FFF2-40B4-BE49-F238E27FC236}">
                  <a16:creationId xmlns:a16="http://schemas.microsoft.com/office/drawing/2014/main" id="{C120A972-2C41-457D-A908-C8716088971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534648" y="147728"/>
              <a:ext cx="1471564" cy="221144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4FC85A53-DECB-46A1-A38D-B98604488CCE}"/>
              </a:ext>
            </a:extLst>
          </p:cNvPr>
          <p:cNvGrpSpPr/>
          <p:nvPr/>
        </p:nvGrpSpPr>
        <p:grpSpPr>
          <a:xfrm>
            <a:off x="7371091" y="1135099"/>
            <a:ext cx="3254435" cy="981075"/>
            <a:chOff x="8307836" y="1238290"/>
            <a:chExt cx="3254435" cy="981075"/>
          </a:xfrm>
        </p:grpSpPr>
        <p:sp>
          <p:nvSpPr>
            <p:cNvPr id="14" name="Retângulo: Cantos Arredondados 13">
              <a:extLst>
                <a:ext uri="{FF2B5EF4-FFF2-40B4-BE49-F238E27FC236}">
                  <a16:creationId xmlns:a16="http://schemas.microsoft.com/office/drawing/2014/main" id="{48E467DA-BC2A-4582-96F7-46F8CCAE6B51}"/>
                </a:ext>
              </a:extLst>
            </p:cNvPr>
            <p:cNvSpPr/>
            <p:nvPr/>
          </p:nvSpPr>
          <p:spPr>
            <a:xfrm>
              <a:off x="8307836" y="1238290"/>
              <a:ext cx="3254435" cy="981075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outerShdw blurRad="317500" dist="635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 b="1" dirty="0"/>
            </a:p>
          </p:txBody>
        </p:sp>
        <p:pic>
          <p:nvPicPr>
            <p:cNvPr id="15" name="Picture 1">
              <a:extLst>
                <a:ext uri="{FF2B5EF4-FFF2-40B4-BE49-F238E27FC236}">
                  <a16:creationId xmlns:a16="http://schemas.microsoft.com/office/drawing/2014/main" id="{7603D8C0-54C6-4CC0-8DED-4ED67AA41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85162" y="1365199"/>
              <a:ext cx="714636" cy="729220"/>
            </a:xfrm>
            <a:prstGeom prst="rect">
              <a:avLst/>
            </a:prstGeom>
          </p:spPr>
        </p:pic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CD22D78A-BEB3-4F98-8E2B-13C81DBB0C01}"/>
                </a:ext>
              </a:extLst>
            </p:cNvPr>
            <p:cNvSpPr txBox="1"/>
            <p:nvPr/>
          </p:nvSpPr>
          <p:spPr>
            <a:xfrm>
              <a:off x="9396705" y="1409483"/>
              <a:ext cx="19570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>
                  <a:solidFill>
                    <a:schemeClr val="bg1"/>
                  </a:solidFill>
                </a:rPr>
                <a:t>INTERNET DAS COISAS </a:t>
              </a:r>
              <a:r>
                <a:rPr lang="pt-BR" sz="1200" dirty="0">
                  <a:solidFill>
                    <a:schemeClr val="bg1"/>
                  </a:solidFill>
                </a:rPr>
                <a:t>(IOT)</a:t>
              </a:r>
              <a:endParaRPr lang="pt-BR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Retângulo: Único Canto Recortado 17">
            <a:extLst>
              <a:ext uri="{FF2B5EF4-FFF2-40B4-BE49-F238E27FC236}">
                <a16:creationId xmlns:a16="http://schemas.microsoft.com/office/drawing/2014/main" id="{28E02AB6-6B5D-4D1D-A8E6-2D47D4CAA57F}"/>
              </a:ext>
            </a:extLst>
          </p:cNvPr>
          <p:cNvSpPr/>
          <p:nvPr/>
        </p:nvSpPr>
        <p:spPr>
          <a:xfrm>
            <a:off x="0" y="4362450"/>
            <a:ext cx="8562976" cy="1819275"/>
          </a:xfrm>
          <a:prstGeom prst="snip1Rect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  <a:alpha val="6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22A02CF1-6A96-49E9-8F6A-EEFF7991A30C}"/>
              </a:ext>
            </a:extLst>
          </p:cNvPr>
          <p:cNvSpPr txBox="1"/>
          <p:nvPr/>
        </p:nvSpPr>
        <p:spPr>
          <a:xfrm>
            <a:off x="919082" y="4604989"/>
            <a:ext cx="73200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</a:rPr>
              <a:t>Operadoras de </a:t>
            </a:r>
            <a:r>
              <a:rPr lang="pt-BR" sz="2800" dirty="0" err="1">
                <a:solidFill>
                  <a:schemeClr val="bg1"/>
                </a:solidFill>
              </a:rPr>
              <a:t>telecom</a:t>
            </a:r>
            <a:r>
              <a:rPr lang="pt-BR" sz="2800" dirty="0">
                <a:solidFill>
                  <a:schemeClr val="bg1"/>
                </a:solidFill>
              </a:rPr>
              <a:t> dos Estados Unidos registram que o número de conexões IOT </a:t>
            </a:r>
            <a:r>
              <a:rPr lang="pt-BR" sz="2800" b="1" dirty="0">
                <a:solidFill>
                  <a:schemeClr val="bg1"/>
                </a:solidFill>
              </a:rPr>
              <a:t>superou as de smartphones.</a:t>
            </a:r>
          </a:p>
        </p:txBody>
      </p:sp>
    </p:spTree>
    <p:extLst>
      <p:ext uri="{BB962C8B-B14F-4D97-AF65-F5344CB8AC3E}">
        <p14:creationId xmlns:p14="http://schemas.microsoft.com/office/powerpoint/2010/main" val="3880556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m 18">
            <a:extLst>
              <a:ext uri="{FF2B5EF4-FFF2-40B4-BE49-F238E27FC236}">
                <a16:creationId xmlns:a16="http://schemas.microsoft.com/office/drawing/2014/main" id="{91647D4A-7BCB-4E0C-98EA-0EC8A3EF79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1999" cy="6857997"/>
          </a:xfrm>
          <a:prstGeom prst="rect">
            <a:avLst/>
          </a:prstGeom>
        </p:spPr>
      </p:pic>
      <p:grpSp>
        <p:nvGrpSpPr>
          <p:cNvPr id="12" name="Agrupar 11">
            <a:extLst>
              <a:ext uri="{FF2B5EF4-FFF2-40B4-BE49-F238E27FC236}">
                <a16:creationId xmlns:a16="http://schemas.microsoft.com/office/drawing/2014/main" id="{EC5BE211-3F9B-4F97-BEB0-D808502A0867}"/>
              </a:ext>
            </a:extLst>
          </p:cNvPr>
          <p:cNvGrpSpPr/>
          <p:nvPr/>
        </p:nvGrpSpPr>
        <p:grpSpPr>
          <a:xfrm>
            <a:off x="6530660" y="1897310"/>
            <a:ext cx="4935295" cy="3836898"/>
            <a:chOff x="6712565" y="2414404"/>
            <a:chExt cx="4935295" cy="3836898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9" name="Retângulo: Cantos Diagonais Recortados 8">
              <a:extLst>
                <a:ext uri="{FF2B5EF4-FFF2-40B4-BE49-F238E27FC236}">
                  <a16:creationId xmlns:a16="http://schemas.microsoft.com/office/drawing/2014/main" id="{721ADFE4-9901-4600-8A39-6869DBD75EB7}"/>
                </a:ext>
              </a:extLst>
            </p:cNvPr>
            <p:cNvSpPr/>
            <p:nvPr/>
          </p:nvSpPr>
          <p:spPr>
            <a:xfrm>
              <a:off x="6712565" y="2414404"/>
              <a:ext cx="4935295" cy="3836898"/>
            </a:xfrm>
            <a:prstGeom prst="snip2DiagRect">
              <a:avLst>
                <a:gd name="adj1" fmla="val 0"/>
                <a:gd name="adj2" fmla="val 922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11" name="Agrupar 10">
              <a:extLst>
                <a:ext uri="{FF2B5EF4-FFF2-40B4-BE49-F238E27FC236}">
                  <a16:creationId xmlns:a16="http://schemas.microsoft.com/office/drawing/2014/main" id="{4F85A3FC-8A7F-40A6-BADA-B74F37863AB1}"/>
                </a:ext>
              </a:extLst>
            </p:cNvPr>
            <p:cNvGrpSpPr/>
            <p:nvPr/>
          </p:nvGrpSpPr>
          <p:grpSpPr>
            <a:xfrm>
              <a:off x="7054349" y="2807901"/>
              <a:ext cx="4293608" cy="3288920"/>
              <a:chOff x="3115975" y="2028075"/>
              <a:chExt cx="4832309" cy="3701568"/>
            </a:xfrm>
          </p:grpSpPr>
          <p:sp>
            <p:nvSpPr>
              <p:cNvPr id="58" name="CaixaDeTexto 6">
                <a:extLst>
                  <a:ext uri="{FF2B5EF4-FFF2-40B4-BE49-F238E27FC236}">
                    <a16:creationId xmlns:a16="http://schemas.microsoft.com/office/drawing/2014/main" id="{D14C3E70-9DD1-4535-8E38-BC298AB47ABD}"/>
                  </a:ext>
                </a:extLst>
              </p:cNvPr>
              <p:cNvSpPr txBox="1"/>
              <p:nvPr/>
            </p:nvSpPr>
            <p:spPr>
              <a:xfrm>
                <a:off x="6269619" y="2429724"/>
                <a:ext cx="69121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900" b="1" dirty="0">
                    <a:solidFill>
                      <a:schemeClr val="tx2"/>
                    </a:solidFill>
                  </a:rPr>
                  <a:t>Altímetro</a:t>
                </a:r>
              </a:p>
            </p:txBody>
          </p:sp>
          <p:pic>
            <p:nvPicPr>
              <p:cNvPr id="59" name="Picture 2" descr="Image result for use of health data wearables clinical">
                <a:extLst>
                  <a:ext uri="{FF2B5EF4-FFF2-40B4-BE49-F238E27FC236}">
                    <a16:creationId xmlns:a16="http://schemas.microsoft.com/office/drawing/2014/main" id="{04B74730-92C4-4F6A-A90D-6EAEA1A775E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865748" y="2366469"/>
                <a:ext cx="422937" cy="310557"/>
              </a:xfrm>
              <a:prstGeom prst="rect">
                <a:avLst/>
              </a:prstGeom>
              <a:noFill/>
            </p:spPr>
          </p:pic>
          <p:sp>
            <p:nvSpPr>
              <p:cNvPr id="56" name="CaixaDeTexto 7">
                <a:extLst>
                  <a:ext uri="{FF2B5EF4-FFF2-40B4-BE49-F238E27FC236}">
                    <a16:creationId xmlns:a16="http://schemas.microsoft.com/office/drawing/2014/main" id="{746CA4E6-BF6B-4568-9D82-A92739A1296D}"/>
                  </a:ext>
                </a:extLst>
              </p:cNvPr>
              <p:cNvSpPr txBox="1"/>
              <p:nvPr/>
            </p:nvSpPr>
            <p:spPr>
              <a:xfrm>
                <a:off x="6269619" y="2732762"/>
                <a:ext cx="112082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900" b="1" dirty="0">
                    <a:solidFill>
                      <a:schemeClr val="tx2"/>
                    </a:solidFill>
                  </a:rPr>
                  <a:t>Câmeras Digitais</a:t>
                </a:r>
              </a:p>
            </p:txBody>
          </p:sp>
          <p:pic>
            <p:nvPicPr>
              <p:cNvPr id="57" name="Picture 2" descr="Image result for use of health data wearables clinical">
                <a:extLst>
                  <a:ext uri="{FF2B5EF4-FFF2-40B4-BE49-F238E27FC236}">
                    <a16:creationId xmlns:a16="http://schemas.microsoft.com/office/drawing/2014/main" id="{6B76A7EB-3741-47B6-A852-8FE3185BA05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916562" y="2669507"/>
                <a:ext cx="321308" cy="310557"/>
              </a:xfrm>
              <a:prstGeom prst="rect">
                <a:avLst/>
              </a:prstGeom>
              <a:noFill/>
            </p:spPr>
          </p:pic>
          <p:sp>
            <p:nvSpPr>
              <p:cNvPr id="54" name="CaixaDeTexto 8">
                <a:extLst>
                  <a:ext uri="{FF2B5EF4-FFF2-40B4-BE49-F238E27FC236}">
                    <a16:creationId xmlns:a16="http://schemas.microsoft.com/office/drawing/2014/main" id="{822ADAE9-3DE2-4BD2-BEB0-77E5D57D1881}"/>
                  </a:ext>
                </a:extLst>
              </p:cNvPr>
              <p:cNvSpPr txBox="1"/>
              <p:nvPr/>
            </p:nvSpPr>
            <p:spPr>
              <a:xfrm>
                <a:off x="6269619" y="3025556"/>
                <a:ext cx="120417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900" b="1" dirty="0">
                    <a:solidFill>
                      <a:schemeClr val="tx2"/>
                    </a:solidFill>
                  </a:rPr>
                  <a:t>Eletrocardiograma</a:t>
                </a:r>
              </a:p>
            </p:txBody>
          </p:sp>
          <p:pic>
            <p:nvPicPr>
              <p:cNvPr id="55" name="Picture 2" descr="Image result for use of health data wearables clinical">
                <a:extLst>
                  <a:ext uri="{FF2B5EF4-FFF2-40B4-BE49-F238E27FC236}">
                    <a16:creationId xmlns:a16="http://schemas.microsoft.com/office/drawing/2014/main" id="{43DD2C68-C5C8-4326-A314-040D69C58A8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882697" y="2958582"/>
                <a:ext cx="389039" cy="321328"/>
              </a:xfrm>
              <a:prstGeom prst="rect">
                <a:avLst/>
              </a:prstGeom>
              <a:noFill/>
            </p:spPr>
          </p:pic>
          <p:sp>
            <p:nvSpPr>
              <p:cNvPr id="52" name="CaixaDeTexto 9">
                <a:extLst>
                  <a:ext uri="{FF2B5EF4-FFF2-40B4-BE49-F238E27FC236}">
                    <a16:creationId xmlns:a16="http://schemas.microsoft.com/office/drawing/2014/main" id="{D7C1298A-3204-413A-8BC2-72C658663DB0}"/>
                  </a:ext>
                </a:extLst>
              </p:cNvPr>
              <p:cNvSpPr txBox="1"/>
              <p:nvPr/>
            </p:nvSpPr>
            <p:spPr>
              <a:xfrm>
                <a:off x="6269619" y="3382383"/>
                <a:ext cx="167866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900" b="1" dirty="0">
                    <a:solidFill>
                      <a:schemeClr val="tx2"/>
                    </a:solidFill>
                  </a:rPr>
                  <a:t>Eletroencefalograma (EEG)</a:t>
                </a:r>
              </a:p>
            </p:txBody>
          </p:sp>
          <p:pic>
            <p:nvPicPr>
              <p:cNvPr id="53" name="Picture 2" descr="Image result for use of health data wearables clinical">
                <a:extLst>
                  <a:ext uri="{FF2B5EF4-FFF2-40B4-BE49-F238E27FC236}">
                    <a16:creationId xmlns:a16="http://schemas.microsoft.com/office/drawing/2014/main" id="{48F0502E-FC36-4DA0-A761-C7BA27C77E4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903981" y="3372747"/>
                <a:ext cx="346470" cy="228845"/>
              </a:xfrm>
              <a:prstGeom prst="rect">
                <a:avLst/>
              </a:prstGeom>
              <a:noFill/>
            </p:spPr>
          </p:pic>
          <p:sp>
            <p:nvSpPr>
              <p:cNvPr id="50" name="CaixaDeTexto 11">
                <a:extLst>
                  <a:ext uri="{FF2B5EF4-FFF2-40B4-BE49-F238E27FC236}">
                    <a16:creationId xmlns:a16="http://schemas.microsoft.com/office/drawing/2014/main" id="{FBDA38C6-A6E6-49EE-A0A6-1197D21D2BEC}"/>
                  </a:ext>
                </a:extLst>
              </p:cNvPr>
              <p:cNvSpPr txBox="1"/>
              <p:nvPr/>
            </p:nvSpPr>
            <p:spPr>
              <a:xfrm>
                <a:off x="6269619" y="3759909"/>
                <a:ext cx="73609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900" b="1" dirty="0">
                    <a:solidFill>
                      <a:schemeClr val="tx2"/>
                    </a:solidFill>
                  </a:rPr>
                  <a:t>Microfone</a:t>
                </a:r>
              </a:p>
            </p:txBody>
          </p:sp>
          <p:pic>
            <p:nvPicPr>
              <p:cNvPr id="51" name="Picture 2" descr="Image result for use of health data wearables clinical">
                <a:extLst>
                  <a:ext uri="{FF2B5EF4-FFF2-40B4-BE49-F238E27FC236}">
                    <a16:creationId xmlns:a16="http://schemas.microsoft.com/office/drawing/2014/main" id="{B2E016CB-ED56-43D1-B958-E712A6455B5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921891" y="3680806"/>
                <a:ext cx="310651" cy="298151"/>
              </a:xfrm>
              <a:prstGeom prst="rect">
                <a:avLst/>
              </a:prstGeom>
              <a:noFill/>
            </p:spPr>
          </p:pic>
          <p:sp>
            <p:nvSpPr>
              <p:cNvPr id="48" name="CaixaDeTexto 12">
                <a:extLst>
                  <a:ext uri="{FF2B5EF4-FFF2-40B4-BE49-F238E27FC236}">
                    <a16:creationId xmlns:a16="http://schemas.microsoft.com/office/drawing/2014/main" id="{034EC8DC-632C-450F-A3B6-4DFDCAB01308}"/>
                  </a:ext>
                </a:extLst>
              </p:cNvPr>
              <p:cNvSpPr txBox="1"/>
              <p:nvPr/>
            </p:nvSpPr>
            <p:spPr>
              <a:xfrm>
                <a:off x="6269619" y="4097540"/>
                <a:ext cx="69121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900" b="1" dirty="0" err="1">
                    <a:solidFill>
                      <a:schemeClr val="tx2"/>
                    </a:solidFill>
                  </a:rPr>
                  <a:t>Oxímetro</a:t>
                </a:r>
                <a:endParaRPr lang="pt-BR" sz="900" b="1" dirty="0">
                  <a:solidFill>
                    <a:schemeClr val="tx2"/>
                  </a:solidFill>
                </a:endParaRPr>
              </a:p>
            </p:txBody>
          </p:sp>
          <p:pic>
            <p:nvPicPr>
              <p:cNvPr id="49" name="Picture 2" descr="Image result for use of health data wearables clinical">
                <a:extLst>
                  <a:ext uri="{FF2B5EF4-FFF2-40B4-BE49-F238E27FC236}">
                    <a16:creationId xmlns:a16="http://schemas.microsoft.com/office/drawing/2014/main" id="{6B1C78D8-733D-432E-AFEA-1A081761E2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915184" y="4021025"/>
                <a:ext cx="324065" cy="289711"/>
              </a:xfrm>
              <a:prstGeom prst="rect">
                <a:avLst/>
              </a:prstGeom>
              <a:noFill/>
            </p:spPr>
          </p:pic>
          <p:pic>
            <p:nvPicPr>
              <p:cNvPr id="28" name="Picture 2" descr="Image result for use of health data wearables clinical">
                <a:extLst>
                  <a:ext uri="{FF2B5EF4-FFF2-40B4-BE49-F238E27FC236}">
                    <a16:creationId xmlns:a16="http://schemas.microsoft.com/office/drawing/2014/main" id="{9968729D-BDF0-4CA1-AD11-140835320E0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311418" y="3617532"/>
                <a:ext cx="412770" cy="303776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46" name="CaixaDeTexto 14">
                <a:extLst>
                  <a:ext uri="{FF2B5EF4-FFF2-40B4-BE49-F238E27FC236}">
                    <a16:creationId xmlns:a16="http://schemas.microsoft.com/office/drawing/2014/main" id="{753157FA-3E22-4E32-9D87-254979E5E846}"/>
                  </a:ext>
                </a:extLst>
              </p:cNvPr>
              <p:cNvSpPr txBox="1"/>
              <p:nvPr/>
            </p:nvSpPr>
            <p:spPr>
              <a:xfrm>
                <a:off x="6269619" y="4727905"/>
                <a:ext cx="633507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900" b="1" dirty="0">
                    <a:solidFill>
                      <a:schemeClr val="tx2"/>
                    </a:solidFill>
                  </a:rPr>
                  <a:t>Pressão</a:t>
                </a:r>
              </a:p>
            </p:txBody>
          </p:sp>
          <p:pic>
            <p:nvPicPr>
              <p:cNvPr id="47" name="Picture 2" descr="Image result for use of health data wearables clinical">
                <a:extLst>
                  <a:ext uri="{FF2B5EF4-FFF2-40B4-BE49-F238E27FC236}">
                    <a16:creationId xmlns:a16="http://schemas.microsoft.com/office/drawing/2014/main" id="{11D2783B-BED0-4C04-9110-C493DE037C2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870831" y="4668040"/>
                <a:ext cx="412770" cy="303775"/>
              </a:xfrm>
              <a:prstGeom prst="rect">
                <a:avLst/>
              </a:prstGeom>
              <a:noFill/>
            </p:spPr>
          </p:pic>
          <p:sp>
            <p:nvSpPr>
              <p:cNvPr id="44" name="CaixaDeTexto 15">
                <a:extLst>
                  <a:ext uri="{FF2B5EF4-FFF2-40B4-BE49-F238E27FC236}">
                    <a16:creationId xmlns:a16="http://schemas.microsoft.com/office/drawing/2014/main" id="{4C931759-5817-4FD5-947D-8C720042644D}"/>
                  </a:ext>
                </a:extLst>
              </p:cNvPr>
              <p:cNvSpPr txBox="1"/>
              <p:nvPr/>
            </p:nvSpPr>
            <p:spPr>
              <a:xfrm>
                <a:off x="6269619" y="5087373"/>
                <a:ext cx="857927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900" b="1" dirty="0">
                    <a:solidFill>
                      <a:schemeClr val="tx2"/>
                    </a:solidFill>
                  </a:rPr>
                  <a:t>Termômetro</a:t>
                </a:r>
              </a:p>
            </p:txBody>
          </p:sp>
          <p:pic>
            <p:nvPicPr>
              <p:cNvPr id="45" name="Picture 2" descr="Image result for use of health data wearables clinical">
                <a:extLst>
                  <a:ext uri="{FF2B5EF4-FFF2-40B4-BE49-F238E27FC236}">
                    <a16:creationId xmlns:a16="http://schemas.microsoft.com/office/drawing/2014/main" id="{2D91E78D-8A2A-4F27-A48C-CD85FF7F832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-21441"/>
              <a:stretch/>
            </p:blipFill>
            <p:spPr bwMode="auto">
              <a:xfrm>
                <a:off x="5870831" y="5012504"/>
                <a:ext cx="412770" cy="333785"/>
              </a:xfrm>
              <a:prstGeom prst="rect">
                <a:avLst/>
              </a:prstGeom>
              <a:noFill/>
            </p:spPr>
          </p:pic>
          <p:pic>
            <p:nvPicPr>
              <p:cNvPr id="31" name="Picture 2" descr="Image result for use of health data wearables clinical">
                <a:extLst>
                  <a:ext uri="{FF2B5EF4-FFF2-40B4-BE49-F238E27FC236}">
                    <a16:creationId xmlns:a16="http://schemas.microsoft.com/office/drawing/2014/main" id="{6DE3CC63-73D4-4C2B-BDD0-C9F7169A7E6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3115975" y="2028075"/>
                <a:ext cx="2744982" cy="3701568"/>
              </a:xfrm>
              <a:prstGeom prst="rect">
                <a:avLst/>
              </a:prstGeom>
              <a:solidFill>
                <a:schemeClr val="bg1"/>
              </a:solidFill>
            </p:spPr>
          </p:pic>
          <p:sp>
            <p:nvSpPr>
              <p:cNvPr id="42" name="CaixaDeTexto 13">
                <a:extLst>
                  <a:ext uri="{FF2B5EF4-FFF2-40B4-BE49-F238E27FC236}">
                    <a16:creationId xmlns:a16="http://schemas.microsoft.com/office/drawing/2014/main" id="{B69855EE-9C45-4EF8-BB9B-D62C7CBE6DEE}"/>
                  </a:ext>
                </a:extLst>
              </p:cNvPr>
              <p:cNvSpPr txBox="1"/>
              <p:nvPr/>
            </p:nvSpPr>
            <p:spPr>
              <a:xfrm>
                <a:off x="6269619" y="4404155"/>
                <a:ext cx="152477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900" b="1" dirty="0">
                    <a:solidFill>
                      <a:schemeClr val="tx2"/>
                    </a:solidFill>
                  </a:rPr>
                  <a:t>Proximidade (Bluetooth)</a:t>
                </a:r>
              </a:p>
            </p:txBody>
          </p:sp>
          <p:pic>
            <p:nvPicPr>
              <p:cNvPr id="43" name="Picture 2" descr="Image result for use of health data wearables clinical">
                <a:extLst>
                  <a:ext uri="{FF2B5EF4-FFF2-40B4-BE49-F238E27FC236}">
                    <a16:creationId xmlns:a16="http://schemas.microsoft.com/office/drawing/2014/main" id="{3C725FBE-D770-400D-B11E-3550B3C8654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894215" y="4305324"/>
                <a:ext cx="366003" cy="358585"/>
              </a:xfrm>
              <a:prstGeom prst="rect">
                <a:avLst/>
              </a:prstGeom>
              <a:noFill/>
            </p:spPr>
          </p:pic>
          <p:sp>
            <p:nvSpPr>
              <p:cNvPr id="40" name="CaixaDeTexto 1">
                <a:extLst>
                  <a:ext uri="{FF2B5EF4-FFF2-40B4-BE49-F238E27FC236}">
                    <a16:creationId xmlns:a16="http://schemas.microsoft.com/office/drawing/2014/main" id="{4D7E1320-8CD1-4A87-93DD-F591795A23AF}"/>
                  </a:ext>
                </a:extLst>
              </p:cNvPr>
              <p:cNvSpPr txBox="1"/>
              <p:nvPr/>
            </p:nvSpPr>
            <p:spPr>
              <a:xfrm>
                <a:off x="6269619" y="2120292"/>
                <a:ext cx="92845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900" b="1" dirty="0">
                    <a:solidFill>
                      <a:schemeClr val="tx2"/>
                    </a:solidFill>
                  </a:rPr>
                  <a:t>Acelerômetro</a:t>
                </a:r>
              </a:p>
            </p:txBody>
          </p:sp>
          <p:pic>
            <p:nvPicPr>
              <p:cNvPr id="41" name="Picture 2" descr="Image result for use of health data wearables clinical">
                <a:extLst>
                  <a:ext uri="{FF2B5EF4-FFF2-40B4-BE49-F238E27FC236}">
                    <a16:creationId xmlns:a16="http://schemas.microsoft.com/office/drawing/2014/main" id="{9922E5AE-6266-4C17-ADE2-6DC7CEA41B9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907286" y="2081682"/>
                <a:ext cx="339861" cy="261265"/>
              </a:xfrm>
              <a:prstGeom prst="rect">
                <a:avLst/>
              </a:prstGeom>
              <a:noFill/>
            </p:spPr>
          </p:pic>
          <p:sp>
            <p:nvSpPr>
              <p:cNvPr id="34" name="Retângulo 19464">
                <a:extLst>
                  <a:ext uri="{FF2B5EF4-FFF2-40B4-BE49-F238E27FC236}">
                    <a16:creationId xmlns:a16="http://schemas.microsoft.com/office/drawing/2014/main" id="{70701F9D-3A7E-40EB-B581-E55BE0BDD86C}"/>
                  </a:ext>
                </a:extLst>
              </p:cNvPr>
              <p:cNvSpPr/>
              <p:nvPr/>
            </p:nvSpPr>
            <p:spPr>
              <a:xfrm>
                <a:off x="4701413" y="2783713"/>
                <a:ext cx="976676" cy="2190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sz="1100"/>
              </a:p>
            </p:txBody>
          </p:sp>
          <p:sp>
            <p:nvSpPr>
              <p:cNvPr id="35" name="Retângulo 41">
                <a:extLst>
                  <a:ext uri="{FF2B5EF4-FFF2-40B4-BE49-F238E27FC236}">
                    <a16:creationId xmlns:a16="http://schemas.microsoft.com/office/drawing/2014/main" id="{0922F2C1-187A-42F9-8CEC-CABDC3567341}"/>
                  </a:ext>
                </a:extLst>
              </p:cNvPr>
              <p:cNvSpPr/>
              <p:nvPr/>
            </p:nvSpPr>
            <p:spPr>
              <a:xfrm>
                <a:off x="4711471" y="3505117"/>
                <a:ext cx="976676" cy="2083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sz="1100"/>
              </a:p>
            </p:txBody>
          </p:sp>
          <p:sp>
            <p:nvSpPr>
              <p:cNvPr id="36" name="CaixaDeTexto 42">
                <a:extLst>
                  <a:ext uri="{FF2B5EF4-FFF2-40B4-BE49-F238E27FC236}">
                    <a16:creationId xmlns:a16="http://schemas.microsoft.com/office/drawing/2014/main" id="{83EBA4A2-BA2A-4050-AB2A-B1149989AF4F}"/>
                  </a:ext>
                </a:extLst>
              </p:cNvPr>
              <p:cNvSpPr txBox="1"/>
              <p:nvPr/>
            </p:nvSpPr>
            <p:spPr>
              <a:xfrm>
                <a:off x="5094648" y="2790364"/>
                <a:ext cx="64953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800" b="1" dirty="0"/>
                  <a:t>Sensores</a:t>
                </a:r>
              </a:p>
            </p:txBody>
          </p:sp>
          <p:sp>
            <p:nvSpPr>
              <p:cNvPr id="37" name="CaixaDeTexto 43">
                <a:extLst>
                  <a:ext uri="{FF2B5EF4-FFF2-40B4-BE49-F238E27FC236}">
                    <a16:creationId xmlns:a16="http://schemas.microsoft.com/office/drawing/2014/main" id="{005580EF-7A3B-4CE1-9CBA-A0E0196241B3}"/>
                  </a:ext>
                </a:extLst>
              </p:cNvPr>
              <p:cNvSpPr txBox="1"/>
              <p:nvPr/>
            </p:nvSpPr>
            <p:spPr>
              <a:xfrm>
                <a:off x="4674853" y="3495097"/>
                <a:ext cx="108395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800" b="1" dirty="0"/>
                  <a:t>Localização (GPS)</a:t>
                </a:r>
              </a:p>
            </p:txBody>
          </p:sp>
          <p:sp>
            <p:nvSpPr>
              <p:cNvPr id="38" name="Retângulo 44">
                <a:extLst>
                  <a:ext uri="{FF2B5EF4-FFF2-40B4-BE49-F238E27FC236}">
                    <a16:creationId xmlns:a16="http://schemas.microsoft.com/office/drawing/2014/main" id="{EE965CD4-75E4-43D1-AADC-ACB0D2FEA43C}"/>
                  </a:ext>
                </a:extLst>
              </p:cNvPr>
              <p:cNvSpPr/>
              <p:nvPr/>
            </p:nvSpPr>
            <p:spPr>
              <a:xfrm>
                <a:off x="4188658" y="4917917"/>
                <a:ext cx="1505064" cy="2083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sz="1100"/>
              </a:p>
            </p:txBody>
          </p:sp>
          <p:sp>
            <p:nvSpPr>
              <p:cNvPr id="39" name="CaixaDeTexto 45">
                <a:extLst>
                  <a:ext uri="{FF2B5EF4-FFF2-40B4-BE49-F238E27FC236}">
                    <a16:creationId xmlns:a16="http://schemas.microsoft.com/office/drawing/2014/main" id="{FA8BAE26-5171-498A-9C8C-74E0FC24DCE4}"/>
                  </a:ext>
                </a:extLst>
              </p:cNvPr>
              <p:cNvSpPr txBox="1"/>
              <p:nvPr/>
            </p:nvSpPr>
            <p:spPr>
              <a:xfrm>
                <a:off x="4618560" y="4922407"/>
                <a:ext cx="116249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800" b="1" dirty="0"/>
                  <a:t>Roupas Inteligentes</a:t>
                </a:r>
              </a:p>
            </p:txBody>
          </p:sp>
        </p:grpSp>
      </p:grp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E6A73A48-95D4-4E03-9ECA-D267B55B66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5A5C02-A07E-4688-91F1-860B6B43CBC7}" type="slidenum">
              <a:rPr lang="pt-BR" smtClean="0">
                <a:solidFill>
                  <a:schemeClr val="bg1"/>
                </a:solidFill>
              </a:rPr>
              <a:pPr/>
              <a:t>18</a:t>
            </a:fld>
            <a:endParaRPr lang="pt-BR" dirty="0">
              <a:solidFill>
                <a:schemeClr val="bg1"/>
              </a:solidFill>
            </a:endParaRP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E1858A72-D7BF-4C14-81C1-B8AF9EC0B8BA}"/>
              </a:ext>
            </a:extLst>
          </p:cNvPr>
          <p:cNvGrpSpPr/>
          <p:nvPr/>
        </p:nvGrpSpPr>
        <p:grpSpPr>
          <a:xfrm>
            <a:off x="7371091" y="1139299"/>
            <a:ext cx="3254435" cy="981075"/>
            <a:chOff x="8307836" y="2384909"/>
            <a:chExt cx="3254435" cy="981075"/>
          </a:xfrm>
        </p:grpSpPr>
        <p:sp>
          <p:nvSpPr>
            <p:cNvPr id="61" name="Retângulo: Cantos Arredondados 60">
              <a:extLst>
                <a:ext uri="{FF2B5EF4-FFF2-40B4-BE49-F238E27FC236}">
                  <a16:creationId xmlns:a16="http://schemas.microsoft.com/office/drawing/2014/main" id="{677DE689-1E64-4B53-9428-55BAA1A3BC22}"/>
                </a:ext>
              </a:extLst>
            </p:cNvPr>
            <p:cNvSpPr/>
            <p:nvPr/>
          </p:nvSpPr>
          <p:spPr>
            <a:xfrm>
              <a:off x="8307836" y="2384909"/>
              <a:ext cx="3254435" cy="981075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outerShdw blurRad="317500" dist="635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 b="1" dirty="0"/>
            </a:p>
          </p:txBody>
        </p:sp>
        <p:pic>
          <p:nvPicPr>
            <p:cNvPr id="62" name="Picture 2">
              <a:extLst>
                <a:ext uri="{FF2B5EF4-FFF2-40B4-BE49-F238E27FC236}">
                  <a16:creationId xmlns:a16="http://schemas.microsoft.com/office/drawing/2014/main" id="{A1D7E83B-DE9E-4A36-B6EF-DE79A4C569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06163" y="2538116"/>
              <a:ext cx="672634" cy="646620"/>
            </a:xfrm>
            <a:prstGeom prst="rect">
              <a:avLst/>
            </a:prstGeom>
          </p:spPr>
        </p:pic>
        <p:sp>
          <p:nvSpPr>
            <p:cNvPr id="63" name="CaixaDeTexto 62">
              <a:extLst>
                <a:ext uri="{FF2B5EF4-FFF2-40B4-BE49-F238E27FC236}">
                  <a16:creationId xmlns:a16="http://schemas.microsoft.com/office/drawing/2014/main" id="{EDE8B2DB-3A90-4E3D-9F12-5E4721FE5D56}"/>
                </a:ext>
              </a:extLst>
            </p:cNvPr>
            <p:cNvSpPr txBox="1"/>
            <p:nvPr/>
          </p:nvSpPr>
          <p:spPr>
            <a:xfrm>
              <a:off x="9390914" y="2598447"/>
              <a:ext cx="217135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>
                  <a:solidFill>
                    <a:schemeClr val="bg1"/>
                  </a:solidFill>
                </a:rPr>
                <a:t>WEARABLES</a:t>
              </a:r>
            </a:p>
            <a:p>
              <a:r>
                <a:rPr lang="pt-BR" sz="1200" dirty="0">
                  <a:solidFill>
                    <a:schemeClr val="bg1"/>
                  </a:solidFill>
                </a:rPr>
                <a:t>(ACESSÓRIOS PESSOAIS)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5966619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>
            <a:extLst>
              <a:ext uri="{FF2B5EF4-FFF2-40B4-BE49-F238E27FC236}">
                <a16:creationId xmlns:a16="http://schemas.microsoft.com/office/drawing/2014/main" id="{9EFE940A-66DE-43EB-9085-177033D503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0" y="2267"/>
            <a:ext cx="12191999" cy="6855733"/>
          </a:xfrm>
          <a:prstGeom prst="rect">
            <a:avLst/>
          </a:prstGeom>
        </p:spPr>
      </p:pic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E6A73A48-95D4-4E03-9ECA-D267B55B66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5A5C02-A07E-4688-91F1-860B6B43CBC7}" type="slidenum">
              <a:rPr lang="pt-BR" smtClean="0">
                <a:solidFill>
                  <a:schemeClr val="bg1"/>
                </a:solidFill>
              </a:rPr>
              <a:pPr/>
              <a:t>19</a:t>
            </a:fld>
            <a:endParaRPr lang="pt-BR" dirty="0">
              <a:solidFill>
                <a:schemeClr val="bg1"/>
              </a:solidFill>
            </a:endParaRPr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4D8F8ADD-E0F2-4B19-812F-DC1AF4953D85}"/>
              </a:ext>
            </a:extLst>
          </p:cNvPr>
          <p:cNvGrpSpPr/>
          <p:nvPr/>
        </p:nvGrpSpPr>
        <p:grpSpPr>
          <a:xfrm>
            <a:off x="7371091" y="1135098"/>
            <a:ext cx="3273485" cy="981075"/>
            <a:chOff x="8307836" y="3531528"/>
            <a:chExt cx="3273485" cy="981075"/>
          </a:xfrm>
        </p:grpSpPr>
        <p:sp>
          <p:nvSpPr>
            <p:cNvPr id="20" name="Retângulo: Cantos Arredondados 19">
              <a:extLst>
                <a:ext uri="{FF2B5EF4-FFF2-40B4-BE49-F238E27FC236}">
                  <a16:creationId xmlns:a16="http://schemas.microsoft.com/office/drawing/2014/main" id="{05F95ECF-1175-467C-8653-C3D2316CA9A1}"/>
                </a:ext>
              </a:extLst>
            </p:cNvPr>
            <p:cNvSpPr/>
            <p:nvPr/>
          </p:nvSpPr>
          <p:spPr>
            <a:xfrm>
              <a:off x="8307836" y="3531528"/>
              <a:ext cx="3254435" cy="981075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outerShdw blurRad="317500" dist="635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 b="1" dirty="0"/>
            </a:p>
          </p:txBody>
        </p:sp>
        <p:pic>
          <p:nvPicPr>
            <p:cNvPr id="21" name="Imagem 20">
              <a:extLst>
                <a:ext uri="{FF2B5EF4-FFF2-40B4-BE49-F238E27FC236}">
                  <a16:creationId xmlns:a16="http://schemas.microsoft.com/office/drawing/2014/main" id="{0D9BB99E-E050-46CA-86CA-BFC0CD8C9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85162" y="3713816"/>
              <a:ext cx="714636" cy="571960"/>
            </a:xfrm>
            <a:prstGeom prst="rect">
              <a:avLst/>
            </a:prstGeom>
          </p:spPr>
        </p:pic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862B31C7-3FEA-4173-B4B7-BA3F97218492}"/>
                </a:ext>
              </a:extLst>
            </p:cNvPr>
            <p:cNvSpPr txBox="1"/>
            <p:nvPr/>
          </p:nvSpPr>
          <p:spPr>
            <a:xfrm>
              <a:off x="9390914" y="3765663"/>
              <a:ext cx="219040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>
                  <a:solidFill>
                    <a:schemeClr val="bg1"/>
                  </a:solidFill>
                </a:rPr>
                <a:t>INSIDEABLES</a:t>
              </a:r>
            </a:p>
            <a:p>
              <a:r>
                <a:rPr lang="pt-BR" sz="1200" dirty="0">
                  <a:solidFill>
                    <a:schemeClr val="bg1"/>
                  </a:solidFill>
                </a:rPr>
                <a:t>(INTRACORPÓREOS)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685551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55B30A67-C062-46B7-862E-A21E2A0D3DB0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pt-BR" sz="9600" dirty="0"/>
              <a:t>CENÁRIO</a:t>
            </a:r>
          </a:p>
        </p:txBody>
      </p:sp>
    </p:spTree>
    <p:extLst>
      <p:ext uri="{BB962C8B-B14F-4D97-AF65-F5344CB8AC3E}">
        <p14:creationId xmlns:p14="http://schemas.microsoft.com/office/powerpoint/2010/main" val="601478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m 16" descr="Uma imagem contendo pessoa, quarto de hospital, sala, cena&#10;&#10;Descrição gerada automaticamente">
            <a:extLst>
              <a:ext uri="{FF2B5EF4-FFF2-40B4-BE49-F238E27FC236}">
                <a16:creationId xmlns:a16="http://schemas.microsoft.com/office/drawing/2014/main" id="{AD5CD3F0-A237-40E2-85B3-A28682B333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E6A73A48-95D4-4E03-9ECA-D267B55B66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5A5C02-A07E-4688-91F1-860B6B43CBC7}" type="slidenum">
              <a:rPr lang="pt-BR" smtClean="0">
                <a:solidFill>
                  <a:schemeClr val="bg1"/>
                </a:solidFill>
              </a:rPr>
              <a:pPr/>
              <a:t>20</a:t>
            </a:fld>
            <a:endParaRPr lang="pt-BR" dirty="0">
              <a:solidFill>
                <a:schemeClr val="bg1"/>
              </a:solidFill>
            </a:endParaRP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9592643C-510B-4302-B0D8-0A47F787B624}"/>
              </a:ext>
            </a:extLst>
          </p:cNvPr>
          <p:cNvGrpSpPr/>
          <p:nvPr/>
        </p:nvGrpSpPr>
        <p:grpSpPr>
          <a:xfrm>
            <a:off x="7371091" y="1135097"/>
            <a:ext cx="3254435" cy="981075"/>
            <a:chOff x="8307836" y="4678146"/>
            <a:chExt cx="3254435" cy="981075"/>
          </a:xfrm>
        </p:grpSpPr>
        <p:sp>
          <p:nvSpPr>
            <p:cNvPr id="14" name="Retângulo: Cantos Arredondados 13">
              <a:extLst>
                <a:ext uri="{FF2B5EF4-FFF2-40B4-BE49-F238E27FC236}">
                  <a16:creationId xmlns:a16="http://schemas.microsoft.com/office/drawing/2014/main" id="{9D00B9EE-0DDA-4E0E-8034-30650525D2F5}"/>
                </a:ext>
              </a:extLst>
            </p:cNvPr>
            <p:cNvSpPr/>
            <p:nvPr/>
          </p:nvSpPr>
          <p:spPr>
            <a:xfrm>
              <a:off x="8307836" y="4678146"/>
              <a:ext cx="3254435" cy="981075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outerShdw blurRad="317500" dist="635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200" b="1" dirty="0"/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67CFA885-2CF5-4AF4-8D57-A77C3829572D}"/>
                </a:ext>
              </a:extLst>
            </p:cNvPr>
            <p:cNvSpPr txBox="1"/>
            <p:nvPr/>
          </p:nvSpPr>
          <p:spPr>
            <a:xfrm>
              <a:off x="9168713" y="4876295"/>
              <a:ext cx="2290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dirty="0">
                  <a:solidFill>
                    <a:schemeClr val="bg1"/>
                  </a:solidFill>
                </a:rPr>
                <a:t>REALIDADE VIRTUAL E AUMENTADA</a:t>
              </a:r>
            </a:p>
          </p:txBody>
        </p:sp>
        <p:pic>
          <p:nvPicPr>
            <p:cNvPr id="16" name="Gráfico 15">
              <a:extLst>
                <a:ext uri="{FF2B5EF4-FFF2-40B4-BE49-F238E27FC236}">
                  <a16:creationId xmlns:a16="http://schemas.microsoft.com/office/drawing/2014/main" id="{4914EA6A-0329-4B96-880F-1F2A7D9242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477187" y="4844495"/>
              <a:ext cx="653904" cy="661036"/>
            </a:xfrm>
            <a:prstGeom prst="rect">
              <a:avLst/>
            </a:prstGeom>
          </p:spPr>
        </p:pic>
      </p:grpSp>
      <p:sp>
        <p:nvSpPr>
          <p:cNvPr id="24" name="Retângulo: Único Canto Recortado 23">
            <a:extLst>
              <a:ext uri="{FF2B5EF4-FFF2-40B4-BE49-F238E27FC236}">
                <a16:creationId xmlns:a16="http://schemas.microsoft.com/office/drawing/2014/main" id="{3E2EAF67-B132-4FC3-9F84-5A91A5F88C46}"/>
              </a:ext>
            </a:extLst>
          </p:cNvPr>
          <p:cNvSpPr/>
          <p:nvPr/>
        </p:nvSpPr>
        <p:spPr>
          <a:xfrm>
            <a:off x="-1" y="4362450"/>
            <a:ext cx="9096373" cy="1819275"/>
          </a:xfrm>
          <a:prstGeom prst="snip1Rect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  <a:alpha val="6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546CE9F3-7C28-4A7B-8887-9BABD5767C18}"/>
              </a:ext>
            </a:extLst>
          </p:cNvPr>
          <p:cNvSpPr txBox="1"/>
          <p:nvPr/>
        </p:nvSpPr>
        <p:spPr>
          <a:xfrm>
            <a:off x="919082" y="4604989"/>
            <a:ext cx="80629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</a:rPr>
              <a:t>Em 2030, a realidade virtual vai parecer ser 100% real. Seremos capazes de transferir dados diretamente da nuvem para a nossa mente.</a:t>
            </a:r>
          </a:p>
        </p:txBody>
      </p:sp>
    </p:spTree>
    <p:extLst>
      <p:ext uri="{BB962C8B-B14F-4D97-AF65-F5344CB8AC3E}">
        <p14:creationId xmlns:p14="http://schemas.microsoft.com/office/powerpoint/2010/main" val="4232421968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55B30A67-C062-46B7-862E-A21E2A0D3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9299" y="1804401"/>
            <a:ext cx="8153402" cy="2852737"/>
          </a:xfrm>
          <a:prstGeom prst="rect">
            <a:avLst/>
          </a:prstGeom>
        </p:spPr>
        <p:txBody>
          <a:bodyPr/>
          <a:lstStyle/>
          <a:p>
            <a:r>
              <a:rPr lang="pt-BR" sz="8000" dirty="0"/>
              <a:t>INVOVAÇÃO:</a:t>
            </a:r>
            <a:br>
              <a:rPr lang="pt-BR" sz="6600" dirty="0"/>
            </a:br>
            <a:r>
              <a:rPr lang="pt-BR" sz="6600" dirty="0">
                <a:solidFill>
                  <a:schemeClr val="tx2"/>
                </a:solidFill>
              </a:rPr>
              <a:t>O CAMINHO PARA AVANÇAR</a:t>
            </a:r>
          </a:p>
        </p:txBody>
      </p:sp>
    </p:spTree>
    <p:extLst>
      <p:ext uri="{BB962C8B-B14F-4D97-AF65-F5344CB8AC3E}">
        <p14:creationId xmlns:p14="http://schemas.microsoft.com/office/powerpoint/2010/main" val="18624131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679DC915-D855-4122-93FA-2045C849C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07087"/>
            <a:ext cx="3524249" cy="3784138"/>
          </a:xfrm>
        </p:spPr>
        <p:txBody>
          <a:bodyPr/>
          <a:lstStyle/>
          <a:p>
            <a:pPr marL="0" indent="0">
              <a:buNone/>
            </a:pPr>
            <a:r>
              <a:rPr lang="pt-BR" sz="2000" dirty="0"/>
              <a:t>Acompanhamento frequente dos mais modernos ecossistemas, ambientes e fóruns de tecnologia e inovação </a:t>
            </a:r>
            <a:r>
              <a:rPr lang="pt-BR" sz="2000" b="1" dirty="0"/>
              <a:t>do</a:t>
            </a:r>
            <a:r>
              <a:rPr lang="pt-BR" sz="2000" dirty="0"/>
              <a:t> </a:t>
            </a:r>
            <a:r>
              <a:rPr lang="pt-BR" sz="2000" b="1" dirty="0"/>
              <a:t>mundo:</a:t>
            </a:r>
          </a:p>
          <a:p>
            <a:endParaRPr lang="pt-BR" sz="2000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A8374C61-ED83-4C27-B1A0-DD8669037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225"/>
            <a:ext cx="4171950" cy="741364"/>
          </a:xfrm>
        </p:spPr>
        <p:txBody>
          <a:bodyPr/>
          <a:lstStyle/>
          <a:p>
            <a:r>
              <a:rPr lang="pt-BR" dirty="0"/>
              <a:t>INICIATIVAS DE INOVAÇÃO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1CFBCBA-1BED-4E99-8B17-01125C5273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5A5C02-A07E-4688-91F1-860B6B43CBC7}" type="slidenum">
              <a:rPr lang="pt-BR" smtClean="0"/>
              <a:pPr/>
              <a:t>22</a:t>
            </a:fld>
            <a:endParaRPr lang="pt-BR" dirty="0"/>
          </a:p>
        </p:txBody>
      </p:sp>
      <p:pic>
        <p:nvPicPr>
          <p:cNvPr id="6" name="Imagem 5" descr="Uma imagem contendo placa, comida, placar&#10;&#10;Descrição gerada automaticamente">
            <a:extLst>
              <a:ext uri="{FF2B5EF4-FFF2-40B4-BE49-F238E27FC236}">
                <a16:creationId xmlns:a16="http://schemas.microsoft.com/office/drawing/2014/main" id="{07A4609E-6125-4957-8074-855838B929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093" y="1835612"/>
            <a:ext cx="3784263" cy="1145338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78C791AD-CF69-4D30-800C-CB1721825D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10150" y="3882046"/>
            <a:ext cx="2290861" cy="871105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043B6C34-31E0-4B40-9FAD-3FD4BDA322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91189" y="3882046"/>
            <a:ext cx="2306231" cy="76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037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A8374C61-ED83-4C27-B1A0-DD8669037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INICIATIVAS DE INOVAÇÃO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1CFBCBA-1BED-4E99-8B17-01125C5273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5A5C02-A07E-4688-91F1-860B6B43CBC7}" type="slidenum">
              <a:rPr lang="pt-BR" smtClean="0"/>
              <a:pPr/>
              <a:t>23</a:t>
            </a:fld>
            <a:endParaRPr lang="pt-BR" dirty="0"/>
          </a:p>
        </p:txBody>
      </p:sp>
      <p:sp>
        <p:nvSpPr>
          <p:cNvPr id="11" name="Rectangle 25">
            <a:extLst>
              <a:ext uri="{FF2B5EF4-FFF2-40B4-BE49-F238E27FC236}">
                <a16:creationId xmlns:a16="http://schemas.microsoft.com/office/drawing/2014/main" id="{827B9BF6-0D48-46BB-B432-BBA0F8B19C91}"/>
              </a:ext>
            </a:extLst>
          </p:cNvPr>
          <p:cNvSpPr/>
          <p:nvPr/>
        </p:nvSpPr>
        <p:spPr>
          <a:xfrm rot="10800000">
            <a:off x="838200" y="4048223"/>
            <a:ext cx="11059166" cy="104041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24">
            <a:extLst>
              <a:ext uri="{FF2B5EF4-FFF2-40B4-BE49-F238E27FC236}">
                <a16:creationId xmlns:a16="http://schemas.microsoft.com/office/drawing/2014/main" id="{0D5701C8-B9A0-4E9D-BF68-8AD9B4F3289A}"/>
              </a:ext>
            </a:extLst>
          </p:cNvPr>
          <p:cNvSpPr/>
          <p:nvPr/>
        </p:nvSpPr>
        <p:spPr>
          <a:xfrm>
            <a:off x="838204" y="2086075"/>
            <a:ext cx="11059166" cy="1040412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C37F1D1C-30EE-474E-A338-6EAF9E685AEA}"/>
              </a:ext>
            </a:extLst>
          </p:cNvPr>
          <p:cNvSpPr txBox="1"/>
          <p:nvPr/>
        </p:nvSpPr>
        <p:spPr>
          <a:xfrm>
            <a:off x="1028700" y="2382215"/>
            <a:ext cx="6387813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400"/>
              </a:spcBef>
            </a:pPr>
            <a:r>
              <a:rPr lang="pt-BR" sz="2000" b="1" dirty="0">
                <a:latin typeface="Arial" panose="020B0604020202020204" pitchFamily="34" charset="0"/>
                <a:cs typeface="Arial" panose="020B0604020202020204" pitchFamily="34" charset="0"/>
              </a:rPr>
              <a:t>Insurtech Innovation Program </a:t>
            </a:r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Externo</a:t>
            </a:r>
          </a:p>
          <a:p>
            <a:pPr>
              <a:spcBef>
                <a:spcPts val="5400"/>
              </a:spcBef>
            </a:pPr>
            <a:r>
              <a:rPr lang="pt-BR" sz="2000" b="1" dirty="0">
                <a:latin typeface="Arial" panose="020B0604020202020204" pitchFamily="34" charset="0"/>
                <a:cs typeface="Arial" panose="020B0604020202020204" pitchFamily="34" charset="0"/>
              </a:rPr>
              <a:t>Insurtech Innovation </a:t>
            </a:r>
            <a:r>
              <a:rPr lang="pt-B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Program</a:t>
            </a:r>
            <a:r>
              <a:rPr lang="pt-BR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MAG Seguros</a:t>
            </a:r>
          </a:p>
          <a:p>
            <a:pPr>
              <a:spcBef>
                <a:spcPts val="5400"/>
              </a:spcBef>
            </a:pPr>
            <a:r>
              <a:rPr lang="pt-BR" sz="2000" b="1" dirty="0">
                <a:latin typeface="Arial" panose="020B0604020202020204" pitchFamily="34" charset="0"/>
                <a:cs typeface="Arial" panose="020B0604020202020204" pitchFamily="34" charset="0"/>
              </a:rPr>
              <a:t>Pesquisa Atuarial</a:t>
            </a:r>
          </a:p>
          <a:p>
            <a:pPr>
              <a:spcBef>
                <a:spcPts val="5400"/>
              </a:spcBef>
            </a:pPr>
            <a:r>
              <a:rPr lang="pt-BR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CoE</a:t>
            </a:r>
            <a:r>
              <a:rPr lang="pt-BR" sz="2000" b="1" dirty="0">
                <a:latin typeface="Arial" panose="020B0604020202020204" pitchFamily="34" charset="0"/>
                <a:cs typeface="Arial" panose="020B0604020202020204" pitchFamily="34" charset="0"/>
              </a:rPr>
              <a:t> Aegon</a:t>
            </a: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267848BD-0630-4DFF-AB6B-E83B8557C5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91204" y="2178413"/>
            <a:ext cx="474740" cy="807055"/>
          </a:xfrm>
          <a:prstGeom prst="rect">
            <a:avLst/>
          </a:prstGeom>
        </p:spPr>
      </p:pic>
      <p:pic>
        <p:nvPicPr>
          <p:cNvPr id="15" name="Imagem 14" descr="Uma imagem contendo desenho&#10;&#10;Descrição gerada automaticamente">
            <a:extLst>
              <a:ext uri="{FF2B5EF4-FFF2-40B4-BE49-F238E27FC236}">
                <a16:creationId xmlns:a16="http://schemas.microsoft.com/office/drawing/2014/main" id="{92450D58-767A-4BC1-8FA8-910742E515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7901" y="4185041"/>
            <a:ext cx="533633" cy="781311"/>
          </a:xfrm>
          <a:prstGeom prst="rect">
            <a:avLst/>
          </a:prstGeom>
        </p:spPr>
      </p:pic>
      <p:pic>
        <p:nvPicPr>
          <p:cNvPr id="16" name="Imagem 15" descr="Uma imagem contendo objeto, remoto, luz, superfície&#10;&#10;Descrição gerada automaticamente">
            <a:extLst>
              <a:ext uri="{FF2B5EF4-FFF2-40B4-BE49-F238E27FC236}">
                <a16:creationId xmlns:a16="http://schemas.microsoft.com/office/drawing/2014/main" id="{4F82CC7C-A3A5-424F-98E0-059F4C2E9B3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56728" y="3382903"/>
            <a:ext cx="931791" cy="351197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E4311DF5-4F0D-4BC4-9620-A7A62CF7F51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88519" y="2292351"/>
            <a:ext cx="1189928" cy="647537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B119619D-65CC-402E-851F-FEA11C6285C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76176" y="3417238"/>
            <a:ext cx="1329432" cy="338172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5454BAC8-E436-41AB-9148-7BEF90E8E5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6728" y="5325532"/>
            <a:ext cx="1019905" cy="377365"/>
          </a:xfrm>
          <a:prstGeom prst="rect">
            <a:avLst/>
          </a:prstGeom>
        </p:spPr>
      </p:pic>
      <p:sp>
        <p:nvSpPr>
          <p:cNvPr id="22" name="Título 6">
            <a:extLst>
              <a:ext uri="{FF2B5EF4-FFF2-40B4-BE49-F238E27FC236}">
                <a16:creationId xmlns:a16="http://schemas.microsoft.com/office/drawing/2014/main" id="{ACE80243-5BEF-4D97-B09A-422034D7DC1B}"/>
              </a:ext>
            </a:extLst>
          </p:cNvPr>
          <p:cNvSpPr txBox="1">
            <a:spLocks/>
          </p:cNvSpPr>
          <p:nvPr/>
        </p:nvSpPr>
        <p:spPr>
          <a:xfrm>
            <a:off x="838201" y="1739106"/>
            <a:ext cx="3476624" cy="323850"/>
          </a:xfrm>
          <a:prstGeom prst="rect">
            <a:avLst/>
          </a:prstGeom>
        </p:spPr>
        <p:txBody>
          <a:bodyPr anchor="t"/>
          <a:lstStyle>
            <a:defPPr>
              <a:defRPr lang="pt-BR"/>
            </a:defPPr>
            <a:lvl1pPr marR="0" lvl="0" indent="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rgbClr val="0079C5"/>
                </a:solidFill>
                <a:effectLst/>
                <a:uLnTx/>
                <a:uFillTx/>
                <a:latin typeface="Calibri Light"/>
                <a:ea typeface="+mj-ea"/>
                <a:cs typeface="+mj-cs"/>
              </a:defRPr>
            </a:lvl1pPr>
          </a:lstStyle>
          <a:p>
            <a:r>
              <a:rPr lang="en-US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PROGRAMAS</a:t>
            </a:r>
          </a:p>
        </p:txBody>
      </p:sp>
      <p:sp>
        <p:nvSpPr>
          <p:cNvPr id="23" name="Título 6">
            <a:extLst>
              <a:ext uri="{FF2B5EF4-FFF2-40B4-BE49-F238E27FC236}">
                <a16:creationId xmlns:a16="http://schemas.microsoft.com/office/drawing/2014/main" id="{20B563BF-B490-4AE6-8E15-4E70729E3AD8}"/>
              </a:ext>
            </a:extLst>
          </p:cNvPr>
          <p:cNvSpPr txBox="1">
            <a:spLocks/>
          </p:cNvSpPr>
          <p:nvPr/>
        </p:nvSpPr>
        <p:spPr>
          <a:xfrm>
            <a:off x="8155771" y="1752699"/>
            <a:ext cx="2546346" cy="323850"/>
          </a:xfrm>
          <a:prstGeom prst="rect">
            <a:avLst/>
          </a:prstGeom>
        </p:spPr>
        <p:txBody>
          <a:bodyPr anchor="t"/>
          <a:lstStyle>
            <a:defPPr>
              <a:defRPr lang="pt-BR"/>
            </a:defPPr>
            <a:lvl1pPr marR="0" lvl="0" indent="0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cap="none" spc="0" normalizeH="0" baseline="0">
                <a:ln>
                  <a:noFill/>
                </a:ln>
                <a:solidFill>
                  <a:srgbClr val="0079C5"/>
                </a:solidFill>
                <a:effectLst/>
                <a:uLnTx/>
                <a:uFillTx/>
                <a:latin typeface="Calibri Light"/>
                <a:ea typeface="+mj-ea"/>
                <a:cs typeface="+mj-cs"/>
              </a:defRPr>
            </a:lvl1pPr>
          </a:lstStyle>
          <a:p>
            <a:r>
              <a:rPr lang="en-US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PARCERIAS</a:t>
            </a:r>
          </a:p>
        </p:txBody>
      </p:sp>
    </p:spTree>
    <p:extLst>
      <p:ext uri="{BB962C8B-B14F-4D97-AF65-F5344CB8AC3E}">
        <p14:creationId xmlns:p14="http://schemas.microsoft.com/office/powerpoint/2010/main" val="41158347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CE909284-1C94-45D8-BDBF-8FF0839F96D0}"/>
              </a:ext>
            </a:extLst>
          </p:cNvPr>
          <p:cNvSpPr/>
          <p:nvPr/>
        </p:nvSpPr>
        <p:spPr>
          <a:xfrm>
            <a:off x="-333376" y="2178476"/>
            <a:ext cx="3933825" cy="44315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5012CCC8-C85F-40DC-A801-2D56DF494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225"/>
            <a:ext cx="4114831" cy="741364"/>
          </a:xfrm>
        </p:spPr>
        <p:txBody>
          <a:bodyPr/>
          <a:lstStyle/>
          <a:p>
            <a:r>
              <a:rPr lang="en-US" dirty="0"/>
              <a:t>INICIATIVAS DE INOVAÇÃO</a:t>
            </a: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0AD43D09-8ECC-4D7B-BEE1-F7637AF0B6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fld id="{F7BB38C5-39E3-4DBB-87DF-73E9D8704CEF}" type="slidenum">
              <a:rPr kumimoji="0" lang="pt-BR" b="0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pt-BR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6" name="CaixaDeTexto 5">
            <a:extLst>
              <a:ext uri="{FF2B5EF4-FFF2-40B4-BE49-F238E27FC236}">
                <a16:creationId xmlns:a16="http://schemas.microsoft.com/office/drawing/2014/main" id="{34911765-5DD2-46E3-BBA1-3BCD67C8BF1E}"/>
              </a:ext>
            </a:extLst>
          </p:cNvPr>
          <p:cNvSpPr txBox="1"/>
          <p:nvPr/>
        </p:nvSpPr>
        <p:spPr>
          <a:xfrm>
            <a:off x="838200" y="2217587"/>
            <a:ext cx="3412683" cy="338554"/>
          </a:xfrm>
          <a:prstGeom prst="rect">
            <a:avLst/>
          </a:prstGeom>
          <a:noFill/>
        </p:spPr>
        <p:txBody>
          <a:bodyPr wrap="square" numCol="1" spcCol="720000" rtlCol="0">
            <a:spAutoFit/>
          </a:bodyPr>
          <a:lstStyle/>
          <a:p>
            <a:pPr>
              <a:defRPr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INOVAÇÃO DISRUPTIVA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2" name="Google Shape;399;p100">
            <a:extLst>
              <a:ext uri="{FF2B5EF4-FFF2-40B4-BE49-F238E27FC236}">
                <a16:creationId xmlns:a16="http://schemas.microsoft.com/office/drawing/2014/main" id="{15E5A012-FE51-4FD8-BDF5-BCA260D4919E}"/>
              </a:ext>
            </a:extLst>
          </p:cNvPr>
          <p:cNvPicPr preferRelativeResize="0"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932" y="3037082"/>
            <a:ext cx="1298479" cy="338002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30A65A47-35DF-4C97-AFAE-40C5E042FC55}"/>
              </a:ext>
            </a:extLst>
          </p:cNvPr>
          <p:cNvSpPr/>
          <p:nvPr/>
        </p:nvSpPr>
        <p:spPr>
          <a:xfrm>
            <a:off x="838201" y="3652400"/>
            <a:ext cx="34126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Startup especializada em </a:t>
            </a:r>
            <a:r>
              <a:rPr lang="pt-BR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sym typeface="Nunito"/>
              </a:rPr>
              <a:t>inclusão social</a:t>
            </a:r>
            <a:r>
              <a:rPr lang="pt-BR" dirty="0">
                <a:solidFill>
                  <a:srgbClr val="7030A0"/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 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e </a:t>
            </a:r>
            <a:r>
              <a:rPr lang="pt-BR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sym typeface="Nunito"/>
              </a:rPr>
              <a:t>engajamento de cluster 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por meio da </a:t>
            </a:r>
            <a:r>
              <a:rPr lang="pt-BR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sym typeface="Nunito"/>
              </a:rPr>
              <a:t>tecnologia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 para a venda de seguro de vida.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F53045B0-6905-40AA-BD12-585950E4B5DF}"/>
              </a:ext>
            </a:extLst>
          </p:cNvPr>
          <p:cNvSpPr/>
          <p:nvPr/>
        </p:nvSpPr>
        <p:spPr>
          <a:xfrm>
            <a:off x="1341540" y="3212878"/>
            <a:ext cx="981121" cy="288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Retângulo: Cantos Arredondados 31">
            <a:extLst>
              <a:ext uri="{FF2B5EF4-FFF2-40B4-BE49-F238E27FC236}">
                <a16:creationId xmlns:a16="http://schemas.microsoft.com/office/drawing/2014/main" id="{620F5BCA-E0B7-4A63-BF1F-7D62C44C5AA8}"/>
              </a:ext>
            </a:extLst>
          </p:cNvPr>
          <p:cNvSpPr/>
          <p:nvPr/>
        </p:nvSpPr>
        <p:spPr>
          <a:xfrm>
            <a:off x="5343525" y="657225"/>
            <a:ext cx="6530544" cy="2564207"/>
          </a:xfrm>
          <a:prstGeom prst="roundRect">
            <a:avLst>
              <a:gd name="adj" fmla="val 4719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80000" rtlCol="0" anchor="t"/>
          <a:lstStyle/>
          <a:p>
            <a:endParaRPr lang="en-US" sz="11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tângulo: Cantos Arredondados 31">
            <a:extLst>
              <a:ext uri="{FF2B5EF4-FFF2-40B4-BE49-F238E27FC236}">
                <a16:creationId xmlns:a16="http://schemas.microsoft.com/office/drawing/2014/main" id="{7B569B2F-A983-4AD3-A70F-FFB711291E1F}"/>
              </a:ext>
            </a:extLst>
          </p:cNvPr>
          <p:cNvSpPr/>
          <p:nvPr/>
        </p:nvSpPr>
        <p:spPr>
          <a:xfrm>
            <a:off x="5343525" y="3375084"/>
            <a:ext cx="6530544" cy="2582020"/>
          </a:xfrm>
          <a:prstGeom prst="roundRect">
            <a:avLst>
              <a:gd name="adj" fmla="val 4719"/>
            </a:avLst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80000" rtlCol="0" anchor="t"/>
          <a:lstStyle/>
          <a:p>
            <a:endParaRPr lang="en-US" sz="11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66AF6B17-B3E2-4827-A75E-ED74FCAFC94E}"/>
              </a:ext>
            </a:extLst>
          </p:cNvPr>
          <p:cNvSpPr/>
          <p:nvPr/>
        </p:nvSpPr>
        <p:spPr>
          <a:xfrm>
            <a:off x="5583016" y="1027907"/>
            <a:ext cx="4590775" cy="1934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pt-BR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Aplicativo </a:t>
            </a:r>
            <a:r>
              <a:rPr lang="pt-BR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WinSocial</a:t>
            </a:r>
            <a:endParaRPr lang="pt-BR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Medição da frequência cardíaca por vídeo – Philips;</a:t>
            </a:r>
          </a:p>
          <a:p>
            <a:pPr marL="285750" indent="-28575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pt-BR" sz="1400" b="0" i="0" u="none" strike="noStrike" cap="none" baseline="0" dirty="0">
                <a:solidFill>
                  <a:srgbClr val="595959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</a:rPr>
              <a:t>Integração com a Apple </a:t>
            </a:r>
            <a:r>
              <a:rPr lang="pt-BR" sz="1400" b="0" i="0" u="none" strike="noStrike" cap="none" baseline="0" dirty="0" err="1">
                <a:solidFill>
                  <a:srgbClr val="595959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</a:rPr>
              <a:t>Heath</a:t>
            </a:r>
            <a:r>
              <a:rPr lang="pt-BR" sz="1400" b="0" i="0" u="none" strike="noStrike" cap="none" baseline="0" dirty="0">
                <a:solidFill>
                  <a:srgbClr val="595959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</a:rPr>
              <a:t> e Google Fit; </a:t>
            </a:r>
          </a:p>
          <a:p>
            <a:pPr marL="285750" indent="-28575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pt-BR" sz="1400" b="0" i="0" u="none" strike="noStrike" cap="none" baseline="0" dirty="0">
                <a:solidFill>
                  <a:srgbClr val="595959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</a:rPr>
              <a:t>Ferramenta de geração de leads;</a:t>
            </a:r>
          </a:p>
          <a:p>
            <a:pPr marL="285750" indent="-28575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Loja online;</a:t>
            </a:r>
          </a:p>
          <a:p>
            <a:pPr marL="285750" indent="-28575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pt-BR" sz="1400" b="0" i="0" u="none" strike="noStrike" cap="none" baseline="0" dirty="0">
                <a:solidFill>
                  <a:srgbClr val="595959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</a:rPr>
              <a:t>APIs: Leads, seguros e subscrição.</a:t>
            </a:r>
          </a:p>
        </p:txBody>
      </p:sp>
      <p:pic>
        <p:nvPicPr>
          <p:cNvPr id="59" name="Google Shape;399;p100">
            <a:extLst>
              <a:ext uri="{FF2B5EF4-FFF2-40B4-BE49-F238E27FC236}">
                <a16:creationId xmlns:a16="http://schemas.microsoft.com/office/drawing/2014/main" id="{9A9F839B-A287-4690-9F48-73E5C503667B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6555" y="3706113"/>
            <a:ext cx="1511819" cy="393536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Retângulo 32">
            <a:extLst>
              <a:ext uri="{FF2B5EF4-FFF2-40B4-BE49-F238E27FC236}">
                <a16:creationId xmlns:a16="http://schemas.microsoft.com/office/drawing/2014/main" id="{CA9B5A08-1BFA-49D4-A5DE-0D87D7DDB395}"/>
              </a:ext>
            </a:extLst>
          </p:cNvPr>
          <p:cNvSpPr/>
          <p:nvPr/>
        </p:nvSpPr>
        <p:spPr>
          <a:xfrm>
            <a:off x="5583016" y="3593002"/>
            <a:ext cx="5079176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pt-BR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Clusters</a:t>
            </a:r>
          </a:p>
          <a:p>
            <a:pPr marL="285750" indent="-28575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pt-BR" sz="1400" b="0" i="0" u="none" strike="noStrike" cap="none" baseline="0" dirty="0">
                <a:solidFill>
                  <a:srgbClr val="595959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</a:rPr>
              <a:t>Criação de grupos com interesses em comum e engajados em ferramentas digitais;</a:t>
            </a:r>
          </a:p>
          <a:p>
            <a:pPr marL="285750" indent="-28575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Utilização de internet das coisas para determinar comportamento e gestão do risco de maneira eficaz</a:t>
            </a:r>
          </a:p>
          <a:p>
            <a:pPr marL="285750" indent="-285750"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Desenvolvimento e utilização modelo de subscrição e de </a:t>
            </a:r>
            <a:r>
              <a:rPr lang="pt-BR" sz="1400" dirty="0" err="1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pricing</a:t>
            </a:r>
            <a:r>
              <a:rPr lang="pt-BR" sz="1400" dirty="0">
                <a:solidFill>
                  <a:srgbClr val="595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permitem aceitação de riscos penalizados.</a:t>
            </a: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470D14D2-3922-4404-BFBB-51A3B233B232}"/>
              </a:ext>
            </a:extLst>
          </p:cNvPr>
          <p:cNvGrpSpPr>
            <a:grpSpLocks noChangeAspect="1"/>
          </p:cNvGrpSpPr>
          <p:nvPr/>
        </p:nvGrpSpPr>
        <p:grpSpPr>
          <a:xfrm>
            <a:off x="10427352" y="510393"/>
            <a:ext cx="1193155" cy="2452282"/>
            <a:chOff x="4623349" y="1669395"/>
            <a:chExt cx="2073274" cy="4261181"/>
          </a:xfrm>
        </p:grpSpPr>
        <p:pic>
          <p:nvPicPr>
            <p:cNvPr id="34" name="Google Shape;514;p108">
              <a:extLst>
                <a:ext uri="{FF2B5EF4-FFF2-40B4-BE49-F238E27FC236}">
                  <a16:creationId xmlns:a16="http://schemas.microsoft.com/office/drawing/2014/main" id="{0BF3AB65-385A-4C78-9620-BC5CCF6EAD72}"/>
                </a:ext>
              </a:extLst>
            </p:cNvPr>
            <p:cNvPicPr preferRelativeResize="0"/>
            <p:nvPr/>
          </p:nvPicPr>
          <p:blipFill rotWithShape="1">
            <a:blip r:embed="rId6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23349" y="1669395"/>
              <a:ext cx="2073274" cy="426118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</p:pic>
        <p:pic>
          <p:nvPicPr>
            <p:cNvPr id="35" name="Google Shape;516;p108">
              <a:extLst>
                <a:ext uri="{FF2B5EF4-FFF2-40B4-BE49-F238E27FC236}">
                  <a16:creationId xmlns:a16="http://schemas.microsoft.com/office/drawing/2014/main" id="{C662342E-40B4-4221-92D7-74B22D800E82}"/>
                </a:ext>
              </a:extLst>
            </p:cNvPr>
            <p:cNvPicPr preferRelativeResize="0"/>
            <p:nvPr/>
          </p:nvPicPr>
          <p:blipFill rotWithShape="1">
            <a:blip r:embed="rId7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244" t="3053" r="8813"/>
            <a:stretch/>
          </p:blipFill>
          <p:spPr>
            <a:xfrm>
              <a:off x="4667097" y="2191528"/>
              <a:ext cx="1944000" cy="323450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BFAC8F4F-2F70-4DBA-AD0A-14159E30CB15}"/>
              </a:ext>
            </a:extLst>
          </p:cNvPr>
          <p:cNvSpPr/>
          <p:nvPr/>
        </p:nvSpPr>
        <p:spPr>
          <a:xfrm>
            <a:off x="10862465" y="4763057"/>
            <a:ext cx="911467" cy="2680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</p:spTree>
    <p:extLst>
      <p:ext uri="{BB962C8B-B14F-4D97-AF65-F5344CB8AC3E}">
        <p14:creationId xmlns:p14="http://schemas.microsoft.com/office/powerpoint/2010/main" val="2892301778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6086B59B-074C-4CA8-9091-9CAAB2469DD5}"/>
              </a:ext>
            </a:extLst>
          </p:cNvPr>
          <p:cNvSpPr/>
          <p:nvPr/>
        </p:nvSpPr>
        <p:spPr>
          <a:xfrm>
            <a:off x="-858202" y="1866793"/>
            <a:ext cx="3933825" cy="44315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849A3404-DC97-4A7C-B843-741D306D799E}"/>
              </a:ext>
            </a:extLst>
          </p:cNvPr>
          <p:cNvGrpSpPr/>
          <p:nvPr/>
        </p:nvGrpSpPr>
        <p:grpSpPr>
          <a:xfrm>
            <a:off x="3286125" y="1619250"/>
            <a:ext cx="8462963" cy="4581525"/>
            <a:chOff x="3014864" y="1707836"/>
            <a:chExt cx="9258100" cy="4989208"/>
          </a:xfrm>
        </p:grpSpPr>
        <p:pic>
          <p:nvPicPr>
            <p:cNvPr id="17" name="Shape 202">
              <a:extLst>
                <a:ext uri="{FF2B5EF4-FFF2-40B4-BE49-F238E27FC236}">
                  <a16:creationId xmlns:a16="http://schemas.microsoft.com/office/drawing/2014/main" id="{39F90CD1-E930-4752-A485-A3410CAC785F}"/>
                </a:ext>
              </a:extLst>
            </p:cNvPr>
            <p:cNvPicPr preferRelativeResize="0"/>
            <p:nvPr/>
          </p:nvPicPr>
          <p:blipFill rotWithShape="1">
            <a:blip r:embed="rId4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14864" y="1707836"/>
              <a:ext cx="9258100" cy="4989208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8" name="Agrupar 17">
              <a:extLst>
                <a:ext uri="{FF2B5EF4-FFF2-40B4-BE49-F238E27FC236}">
                  <a16:creationId xmlns:a16="http://schemas.microsoft.com/office/drawing/2014/main" id="{12384E9F-DDB1-4F2B-933E-75D10164815F}"/>
                </a:ext>
              </a:extLst>
            </p:cNvPr>
            <p:cNvGrpSpPr/>
            <p:nvPr/>
          </p:nvGrpSpPr>
          <p:grpSpPr>
            <a:xfrm>
              <a:off x="3978726" y="2154603"/>
              <a:ext cx="7801088" cy="3065381"/>
              <a:chOff x="1988001" y="2131415"/>
              <a:chExt cx="7801088" cy="3065381"/>
            </a:xfrm>
          </p:grpSpPr>
          <p:sp>
            <p:nvSpPr>
              <p:cNvPr id="19" name="Rectangle 2">
                <a:extLst>
                  <a:ext uri="{FF2B5EF4-FFF2-40B4-BE49-F238E27FC236}">
                    <a16:creationId xmlns:a16="http://schemas.microsoft.com/office/drawing/2014/main" id="{EBD2F318-BAD7-44F6-BBDB-34E572FD69BF}"/>
                  </a:ext>
                </a:extLst>
              </p:cNvPr>
              <p:cNvSpPr/>
              <p:nvPr/>
            </p:nvSpPr>
            <p:spPr>
              <a:xfrm>
                <a:off x="6601216" y="3350712"/>
                <a:ext cx="1640910" cy="532356"/>
              </a:xfrm>
              <a:prstGeom prst="rect">
                <a:avLst/>
              </a:prstGeom>
              <a:solidFill>
                <a:srgbClr val="3395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pic>
            <p:nvPicPr>
              <p:cNvPr id="20" name="Picture 5">
                <a:extLst>
                  <a:ext uri="{FF2B5EF4-FFF2-40B4-BE49-F238E27FC236}">
                    <a16:creationId xmlns:a16="http://schemas.microsoft.com/office/drawing/2014/main" id="{0CE18642-5EB0-409D-AFA3-CF31712DF1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916539" y="3110960"/>
                <a:ext cx="956069" cy="956069"/>
              </a:xfrm>
              <a:prstGeom prst="rect">
                <a:avLst/>
              </a:prstGeom>
            </p:spPr>
          </p:pic>
          <p:sp>
            <p:nvSpPr>
              <p:cNvPr id="23" name="Rectangle 6">
                <a:extLst>
                  <a:ext uri="{FF2B5EF4-FFF2-40B4-BE49-F238E27FC236}">
                    <a16:creationId xmlns:a16="http://schemas.microsoft.com/office/drawing/2014/main" id="{44765F8F-59CF-47AB-AA50-12EFA47FE0C8}"/>
                  </a:ext>
                </a:extLst>
              </p:cNvPr>
              <p:cNvSpPr/>
              <p:nvPr/>
            </p:nvSpPr>
            <p:spPr>
              <a:xfrm>
                <a:off x="7772398" y="2962405"/>
                <a:ext cx="2016691" cy="183961"/>
              </a:xfrm>
              <a:prstGeom prst="rect">
                <a:avLst/>
              </a:prstGeom>
              <a:solidFill>
                <a:srgbClr val="3395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pic>
            <p:nvPicPr>
              <p:cNvPr id="24" name="Picture 7">
                <a:extLst>
                  <a:ext uri="{FF2B5EF4-FFF2-40B4-BE49-F238E27FC236}">
                    <a16:creationId xmlns:a16="http://schemas.microsoft.com/office/drawing/2014/main" id="{1740FFD0-A9DA-405A-A72D-1F3063CB2B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605426" y="2853575"/>
                <a:ext cx="365125" cy="365125"/>
              </a:xfrm>
              <a:prstGeom prst="rect">
                <a:avLst/>
              </a:prstGeom>
            </p:spPr>
          </p:pic>
          <p:sp>
            <p:nvSpPr>
              <p:cNvPr id="25" name="Rectangle 8">
                <a:extLst>
                  <a:ext uri="{FF2B5EF4-FFF2-40B4-BE49-F238E27FC236}">
                    <a16:creationId xmlns:a16="http://schemas.microsoft.com/office/drawing/2014/main" id="{B772653A-B0E3-4BAE-8C1A-C56DD887E7F3}"/>
                  </a:ext>
                </a:extLst>
              </p:cNvPr>
              <p:cNvSpPr/>
              <p:nvPr/>
            </p:nvSpPr>
            <p:spPr>
              <a:xfrm>
                <a:off x="1988001" y="2243987"/>
                <a:ext cx="5026027" cy="169014"/>
              </a:xfrm>
              <a:prstGeom prst="rect">
                <a:avLst/>
              </a:prstGeom>
              <a:solidFill>
                <a:srgbClr val="3395D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BR"/>
              </a:p>
            </p:txBody>
          </p:sp>
          <p:pic>
            <p:nvPicPr>
              <p:cNvPr id="26" name="Picture 9">
                <a:extLst>
                  <a:ext uri="{FF2B5EF4-FFF2-40B4-BE49-F238E27FC236}">
                    <a16:creationId xmlns:a16="http://schemas.microsoft.com/office/drawing/2014/main" id="{4195A3A8-D5CF-466F-B586-ECF5B027C1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318451" y="2131415"/>
                <a:ext cx="365125" cy="365125"/>
              </a:xfrm>
              <a:prstGeom prst="rect">
                <a:avLst/>
              </a:prstGeom>
            </p:spPr>
          </p:pic>
          <p:sp>
            <p:nvSpPr>
              <p:cNvPr id="28" name="Fluxograma: Processo Alternativo 27">
                <a:extLst>
                  <a:ext uri="{FF2B5EF4-FFF2-40B4-BE49-F238E27FC236}">
                    <a16:creationId xmlns:a16="http://schemas.microsoft.com/office/drawing/2014/main" id="{01E321D6-384C-48F8-A2D4-7076CCEFF905}"/>
                  </a:ext>
                </a:extLst>
              </p:cNvPr>
              <p:cNvSpPr/>
              <p:nvPr/>
            </p:nvSpPr>
            <p:spPr>
              <a:xfrm>
                <a:off x="2673531" y="5027782"/>
                <a:ext cx="636960" cy="169014"/>
              </a:xfrm>
              <a:prstGeom prst="flowChartAlternateProcess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29" name="Imagem 28">
                <a:extLst>
                  <a:ext uri="{FF2B5EF4-FFF2-40B4-BE49-F238E27FC236}">
                    <a16:creationId xmlns:a16="http://schemas.microsoft.com/office/drawing/2014/main" id="{639DF597-B50E-40FF-A84F-DF2C986939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73531" y="5082748"/>
                <a:ext cx="684000" cy="70159"/>
              </a:xfrm>
              <a:prstGeom prst="rect">
                <a:avLst/>
              </a:prstGeom>
            </p:spPr>
          </p:pic>
        </p:grpSp>
      </p:grpSp>
      <p:sp>
        <p:nvSpPr>
          <p:cNvPr id="30" name="CaixaDeTexto 5">
            <a:extLst>
              <a:ext uri="{FF2B5EF4-FFF2-40B4-BE49-F238E27FC236}">
                <a16:creationId xmlns:a16="http://schemas.microsoft.com/office/drawing/2014/main" id="{54A89659-F3AC-4574-B904-D303BD050ABE}"/>
              </a:ext>
            </a:extLst>
          </p:cNvPr>
          <p:cNvSpPr txBox="1"/>
          <p:nvPr/>
        </p:nvSpPr>
        <p:spPr>
          <a:xfrm>
            <a:off x="838200" y="1928621"/>
            <a:ext cx="4493896" cy="338554"/>
          </a:xfrm>
          <a:prstGeom prst="rect">
            <a:avLst/>
          </a:prstGeom>
          <a:noFill/>
        </p:spPr>
        <p:txBody>
          <a:bodyPr wrap="square" numCol="1" spcCol="720000" rtlCol="0">
            <a:spAutoFit/>
          </a:bodyPr>
          <a:lstStyle/>
          <a:p>
            <a:pPr>
              <a:defRPr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VENDA DIGITAL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tângulo 36">
            <a:extLst>
              <a:ext uri="{FF2B5EF4-FFF2-40B4-BE49-F238E27FC236}">
                <a16:creationId xmlns:a16="http://schemas.microsoft.com/office/drawing/2014/main" id="{18E4DD0B-C833-4FB7-A8CD-356CB27BB7A7}"/>
              </a:ext>
            </a:extLst>
          </p:cNvPr>
          <p:cNvSpPr/>
          <p:nvPr/>
        </p:nvSpPr>
        <p:spPr>
          <a:xfrm>
            <a:off x="838200" y="2399730"/>
            <a:ext cx="25622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Mais de </a:t>
            </a:r>
            <a:r>
              <a:rPr lang="pt-BR" b="1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85% 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das vendas de 2019 realizadas digitalmente por meio da ferramenta de </a:t>
            </a:r>
            <a:r>
              <a:rPr lang="pt-BR" b="1" dirty="0">
                <a:solidFill>
                  <a:schemeClr val="accent1"/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Venda Digital.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58B996A-F23B-4803-9D04-3C194959D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INICIATIVAS DE TECNOLOGIA</a:t>
            </a:r>
          </a:p>
        </p:txBody>
      </p:sp>
      <p:sp>
        <p:nvSpPr>
          <p:cNvPr id="27" name="Espaço Reservado para Número de Slide 3">
            <a:extLst>
              <a:ext uri="{FF2B5EF4-FFF2-40B4-BE49-F238E27FC236}">
                <a16:creationId xmlns:a16="http://schemas.microsoft.com/office/drawing/2014/main" id="{68306F15-4B01-4CDD-B870-155541255B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3542" y="6432550"/>
            <a:ext cx="1313620" cy="327025"/>
          </a:xfrm>
        </p:spPr>
        <p:txBody>
          <a:bodyPr/>
          <a:lstStyle/>
          <a:p>
            <a:fld id="{CD5A5C02-A07E-4688-91F1-860B6B43CBC7}" type="slidenum">
              <a:rPr lang="pt-BR" smtClean="0"/>
              <a:pPr/>
              <a:t>25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53972860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A6442EA7-C573-4826-A0B1-0EEA68FD82D1}"/>
              </a:ext>
            </a:extLst>
          </p:cNvPr>
          <p:cNvSpPr/>
          <p:nvPr/>
        </p:nvSpPr>
        <p:spPr>
          <a:xfrm>
            <a:off x="-858202" y="1866793"/>
            <a:ext cx="3933825" cy="44315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aixaDeTexto 5">
            <a:extLst>
              <a:ext uri="{FF2B5EF4-FFF2-40B4-BE49-F238E27FC236}">
                <a16:creationId xmlns:a16="http://schemas.microsoft.com/office/drawing/2014/main" id="{54A89659-F3AC-4574-B904-D303BD050ABE}"/>
              </a:ext>
            </a:extLst>
          </p:cNvPr>
          <p:cNvSpPr txBox="1"/>
          <p:nvPr/>
        </p:nvSpPr>
        <p:spPr>
          <a:xfrm>
            <a:off x="838200" y="1930297"/>
            <a:ext cx="4493896" cy="338554"/>
          </a:xfrm>
          <a:prstGeom prst="rect">
            <a:avLst/>
          </a:prstGeom>
          <a:noFill/>
        </p:spPr>
        <p:txBody>
          <a:bodyPr wrap="square" numCol="1" spcCol="720000" rtlCol="0">
            <a:spAutoFit/>
          </a:bodyPr>
          <a:lstStyle/>
          <a:p>
            <a:pPr>
              <a:defRPr/>
            </a:pPr>
            <a:r>
              <a:rPr lang="pt-BR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E-COMMERCE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tângulo 36">
            <a:extLst>
              <a:ext uri="{FF2B5EF4-FFF2-40B4-BE49-F238E27FC236}">
                <a16:creationId xmlns:a16="http://schemas.microsoft.com/office/drawing/2014/main" id="{18E4DD0B-C833-4FB7-A8CD-356CB27BB7A7}"/>
              </a:ext>
            </a:extLst>
          </p:cNvPr>
          <p:cNvSpPr/>
          <p:nvPr/>
        </p:nvSpPr>
        <p:spPr>
          <a:xfrm>
            <a:off x="838201" y="2403922"/>
            <a:ext cx="2514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Loja </a:t>
            </a:r>
            <a:r>
              <a:rPr lang="pt-BR" b="1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personalizada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 com identidade visual do parceiro e com ofertas pré-definidas. Acompanha portal de </a:t>
            </a:r>
            <a:r>
              <a:rPr lang="pt-BR" b="1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gestão de vendas</a:t>
            </a: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  <a:sym typeface="Nunito"/>
              </a:rPr>
              <a:t>.</a:t>
            </a:r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4AFC50F0-4E9A-4735-ADA8-0351472E82EC}"/>
              </a:ext>
            </a:extLst>
          </p:cNvPr>
          <p:cNvGrpSpPr/>
          <p:nvPr/>
        </p:nvGrpSpPr>
        <p:grpSpPr>
          <a:xfrm>
            <a:off x="3831027" y="1779536"/>
            <a:ext cx="8118087" cy="3940458"/>
            <a:chOff x="812007" y="2339063"/>
            <a:chExt cx="8118087" cy="3940458"/>
          </a:xfrm>
        </p:grpSpPr>
        <p:pic>
          <p:nvPicPr>
            <p:cNvPr id="16" name="Imagem 15">
              <a:extLst>
                <a:ext uri="{FF2B5EF4-FFF2-40B4-BE49-F238E27FC236}">
                  <a16:creationId xmlns:a16="http://schemas.microsoft.com/office/drawing/2014/main" id="{FCBC9A5D-7B96-448F-8549-FBC65E19B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007" y="2339063"/>
              <a:ext cx="3675375" cy="2307000"/>
            </a:xfrm>
            <a:prstGeom prst="rect">
              <a:avLst/>
            </a:prstGeom>
          </p:spPr>
        </p:pic>
        <p:pic>
          <p:nvPicPr>
            <p:cNvPr id="22" name="Picture 11">
              <a:extLst>
                <a:ext uri="{FF2B5EF4-FFF2-40B4-BE49-F238E27FC236}">
                  <a16:creationId xmlns:a16="http://schemas.microsoft.com/office/drawing/2014/main" id="{2CE57FB1-123F-4077-A1C8-26CB864B8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24780" y="2339063"/>
              <a:ext cx="4305314" cy="2307000"/>
            </a:xfrm>
            <a:prstGeom prst="rect">
              <a:avLst/>
            </a:prstGeom>
          </p:spPr>
        </p:pic>
        <p:pic>
          <p:nvPicPr>
            <p:cNvPr id="27" name="Imagem 26">
              <a:extLst>
                <a:ext uri="{FF2B5EF4-FFF2-40B4-BE49-F238E27FC236}">
                  <a16:creationId xmlns:a16="http://schemas.microsoft.com/office/drawing/2014/main" id="{CA1392BC-8F7C-4018-AA1C-9BE51B9A81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007" y="4791328"/>
              <a:ext cx="8118087" cy="1488193"/>
            </a:xfrm>
            <a:prstGeom prst="rect">
              <a:avLst/>
            </a:prstGeom>
          </p:spPr>
        </p:pic>
      </p:grpSp>
      <p:sp>
        <p:nvSpPr>
          <p:cNvPr id="10" name="Título 9">
            <a:extLst>
              <a:ext uri="{FF2B5EF4-FFF2-40B4-BE49-F238E27FC236}">
                <a16:creationId xmlns:a16="http://schemas.microsoft.com/office/drawing/2014/main" id="{3EBC1BA9-588A-430A-AC6F-2A7AC129D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INICIATIVAS DE TECNOLOGIA</a:t>
            </a:r>
          </a:p>
        </p:txBody>
      </p:sp>
      <p:sp>
        <p:nvSpPr>
          <p:cNvPr id="23" name="Espaço Reservado para Número de Slide 3">
            <a:extLst>
              <a:ext uri="{FF2B5EF4-FFF2-40B4-BE49-F238E27FC236}">
                <a16:creationId xmlns:a16="http://schemas.microsoft.com/office/drawing/2014/main" id="{83BAE0ED-B025-47B1-AD19-13FBF208AD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3542" y="6432550"/>
            <a:ext cx="1313620" cy="327025"/>
          </a:xfrm>
        </p:spPr>
        <p:txBody>
          <a:bodyPr/>
          <a:lstStyle/>
          <a:p>
            <a:fld id="{CD5A5C02-A07E-4688-91F1-860B6B43CBC7}" type="slidenum">
              <a:rPr lang="pt-BR" smtClean="0"/>
              <a:pPr/>
              <a:t>26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79646927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43D00F80-BC05-4846-AD7A-8DCCC0F4D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INICIATIVAS EM TECNOLOGIA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1CFBCBA-1BED-4E99-8B17-01125C5273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5A5C02-A07E-4688-91F1-860B6B43CBC7}" type="slidenum">
              <a:rPr lang="pt-BR" smtClean="0"/>
              <a:pPr/>
              <a:t>27</a:t>
            </a:fld>
            <a:endParaRPr lang="pt-BR" dirty="0"/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1211036C-0EA7-472E-B5FA-AF15E90E7C3E}"/>
              </a:ext>
            </a:extLst>
          </p:cNvPr>
          <p:cNvGrpSpPr/>
          <p:nvPr/>
        </p:nvGrpSpPr>
        <p:grpSpPr>
          <a:xfrm>
            <a:off x="3950670" y="1824497"/>
            <a:ext cx="3983037" cy="4230687"/>
            <a:chOff x="4036395" y="1557797"/>
            <a:chExt cx="3983037" cy="4230687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3B9EF3A6-DBDE-4455-9EB2-AE109F59E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8007" y="3586622"/>
              <a:ext cx="1143000" cy="523875"/>
            </a:xfrm>
            <a:custGeom>
              <a:avLst/>
              <a:gdLst>
                <a:gd name="T0" fmla="*/ 720 w 720"/>
                <a:gd name="T1" fmla="*/ 0 h 330"/>
                <a:gd name="T2" fmla="*/ 430 w 720"/>
                <a:gd name="T3" fmla="*/ 117 h 330"/>
                <a:gd name="T4" fmla="*/ 189 w 720"/>
                <a:gd name="T5" fmla="*/ 295 h 330"/>
                <a:gd name="T6" fmla="*/ 87 w 720"/>
                <a:gd name="T7" fmla="*/ 148 h 330"/>
                <a:gd name="T8" fmla="*/ 0 w 720"/>
                <a:gd name="T9" fmla="*/ 233 h 330"/>
                <a:gd name="T10" fmla="*/ 160 w 720"/>
                <a:gd name="T11" fmla="*/ 330 h 330"/>
                <a:gd name="T12" fmla="*/ 297 w 720"/>
                <a:gd name="T13" fmla="*/ 319 h 330"/>
                <a:gd name="T14" fmla="*/ 720 w 720"/>
                <a:gd name="T1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0" h="330">
                  <a:moveTo>
                    <a:pt x="720" y="0"/>
                  </a:moveTo>
                  <a:lnTo>
                    <a:pt x="430" y="117"/>
                  </a:lnTo>
                  <a:lnTo>
                    <a:pt x="189" y="295"/>
                  </a:lnTo>
                  <a:lnTo>
                    <a:pt x="87" y="148"/>
                  </a:lnTo>
                  <a:lnTo>
                    <a:pt x="0" y="233"/>
                  </a:lnTo>
                  <a:lnTo>
                    <a:pt x="160" y="330"/>
                  </a:lnTo>
                  <a:lnTo>
                    <a:pt x="297" y="319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32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CE20AF78-0A12-4B4D-B46C-09C402696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2882" y="1887997"/>
              <a:ext cx="884237" cy="598487"/>
            </a:xfrm>
            <a:custGeom>
              <a:avLst/>
              <a:gdLst>
                <a:gd name="T0" fmla="*/ 0 w 557"/>
                <a:gd name="T1" fmla="*/ 0 h 377"/>
                <a:gd name="T2" fmla="*/ 0 w 557"/>
                <a:gd name="T3" fmla="*/ 87 h 377"/>
                <a:gd name="T4" fmla="*/ 384 w 557"/>
                <a:gd name="T5" fmla="*/ 259 h 377"/>
                <a:gd name="T6" fmla="*/ 404 w 557"/>
                <a:gd name="T7" fmla="*/ 377 h 377"/>
                <a:gd name="T8" fmla="*/ 557 w 557"/>
                <a:gd name="T9" fmla="*/ 306 h 377"/>
                <a:gd name="T10" fmla="*/ 556 w 557"/>
                <a:gd name="T11" fmla="*/ 235 h 377"/>
                <a:gd name="T12" fmla="*/ 0 w 557"/>
                <a:gd name="T1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377">
                  <a:moveTo>
                    <a:pt x="0" y="0"/>
                  </a:moveTo>
                  <a:lnTo>
                    <a:pt x="0" y="87"/>
                  </a:lnTo>
                  <a:lnTo>
                    <a:pt x="384" y="259"/>
                  </a:lnTo>
                  <a:lnTo>
                    <a:pt x="404" y="377"/>
                  </a:lnTo>
                  <a:lnTo>
                    <a:pt x="557" y="306"/>
                  </a:lnTo>
                  <a:lnTo>
                    <a:pt x="556" y="2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175E6D31-4768-414E-B1D7-59AF0F2AF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3178" y="3899839"/>
              <a:ext cx="336550" cy="1244600"/>
            </a:xfrm>
            <a:custGeom>
              <a:avLst/>
              <a:gdLst>
                <a:gd name="T0" fmla="*/ 24 w 212"/>
                <a:gd name="T1" fmla="*/ 784 h 784"/>
                <a:gd name="T2" fmla="*/ 212 w 212"/>
                <a:gd name="T3" fmla="*/ 685 h 784"/>
                <a:gd name="T4" fmla="*/ 170 w 212"/>
                <a:gd name="T5" fmla="*/ 0 h 784"/>
                <a:gd name="T6" fmla="*/ 0 w 212"/>
                <a:gd name="T7" fmla="*/ 97 h 784"/>
                <a:gd name="T8" fmla="*/ 24 w 212"/>
                <a:gd name="T9" fmla="*/ 78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784">
                  <a:moveTo>
                    <a:pt x="24" y="784"/>
                  </a:moveTo>
                  <a:lnTo>
                    <a:pt x="212" y="685"/>
                  </a:lnTo>
                  <a:lnTo>
                    <a:pt x="170" y="0"/>
                  </a:lnTo>
                  <a:lnTo>
                    <a:pt x="0" y="97"/>
                  </a:lnTo>
                  <a:lnTo>
                    <a:pt x="24" y="784"/>
                  </a:lnTo>
                  <a:close/>
                </a:path>
              </a:pathLst>
            </a:custGeom>
            <a:solidFill>
              <a:srgbClr val="5B9BD5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F62F323B-95E3-4CDF-8E65-D51C37953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6345" y="2299159"/>
              <a:ext cx="1012825" cy="1639887"/>
            </a:xfrm>
            <a:custGeom>
              <a:avLst/>
              <a:gdLst>
                <a:gd name="T0" fmla="*/ 35 w 638"/>
                <a:gd name="T1" fmla="*/ 1033 h 1033"/>
                <a:gd name="T2" fmla="*/ 164 w 638"/>
                <a:gd name="T3" fmla="*/ 973 h 1033"/>
                <a:gd name="T4" fmla="*/ 150 w 638"/>
                <a:gd name="T5" fmla="*/ 366 h 1033"/>
                <a:gd name="T6" fmla="*/ 638 w 638"/>
                <a:gd name="T7" fmla="*/ 85 h 1033"/>
                <a:gd name="T8" fmla="*/ 638 w 638"/>
                <a:gd name="T9" fmla="*/ 0 h 1033"/>
                <a:gd name="T10" fmla="*/ 0 w 638"/>
                <a:gd name="T11" fmla="*/ 268 h 1033"/>
                <a:gd name="T12" fmla="*/ 35 w 638"/>
                <a:gd name="T13" fmla="*/ 103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1033">
                  <a:moveTo>
                    <a:pt x="35" y="1033"/>
                  </a:moveTo>
                  <a:lnTo>
                    <a:pt x="164" y="973"/>
                  </a:lnTo>
                  <a:lnTo>
                    <a:pt x="150" y="366"/>
                  </a:lnTo>
                  <a:lnTo>
                    <a:pt x="638" y="85"/>
                  </a:lnTo>
                  <a:lnTo>
                    <a:pt x="638" y="0"/>
                  </a:lnTo>
                  <a:lnTo>
                    <a:pt x="0" y="268"/>
                  </a:lnTo>
                  <a:lnTo>
                    <a:pt x="35" y="1033"/>
                  </a:lnTo>
                  <a:close/>
                </a:path>
              </a:pathLst>
            </a:custGeom>
            <a:solidFill>
              <a:srgbClr val="FFC000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55BE7AE9-1415-4FE9-B28F-D80F4D4E9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5970" y="4054934"/>
              <a:ext cx="150812" cy="1100137"/>
            </a:xfrm>
            <a:custGeom>
              <a:avLst/>
              <a:gdLst>
                <a:gd name="T0" fmla="*/ 58 w 95"/>
                <a:gd name="T1" fmla="*/ 0 h 693"/>
                <a:gd name="T2" fmla="*/ 0 w 95"/>
                <a:gd name="T3" fmla="*/ 275 h 693"/>
                <a:gd name="T4" fmla="*/ 29 w 95"/>
                <a:gd name="T5" fmla="*/ 693 h 693"/>
                <a:gd name="T6" fmla="*/ 95 w 95"/>
                <a:gd name="T7" fmla="*/ 275 h 693"/>
                <a:gd name="T8" fmla="*/ 58 w 95"/>
                <a:gd name="T9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693">
                  <a:moveTo>
                    <a:pt x="58" y="0"/>
                  </a:moveTo>
                  <a:lnTo>
                    <a:pt x="0" y="275"/>
                  </a:lnTo>
                  <a:lnTo>
                    <a:pt x="29" y="693"/>
                  </a:lnTo>
                  <a:lnTo>
                    <a:pt x="95" y="275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B81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A4C02217-4A94-414F-8093-C93E4341D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5132" y="3893009"/>
              <a:ext cx="442912" cy="1262062"/>
            </a:xfrm>
            <a:custGeom>
              <a:avLst/>
              <a:gdLst>
                <a:gd name="T0" fmla="*/ 279 w 279"/>
                <a:gd name="T1" fmla="*/ 102 h 795"/>
                <a:gd name="T2" fmla="*/ 82 w 279"/>
                <a:gd name="T3" fmla="*/ 0 h 795"/>
                <a:gd name="T4" fmla="*/ 0 w 279"/>
                <a:gd name="T5" fmla="*/ 29 h 795"/>
                <a:gd name="T6" fmla="*/ 24 w 279"/>
                <a:gd name="T7" fmla="*/ 151 h 795"/>
                <a:gd name="T8" fmla="*/ 113 w 279"/>
                <a:gd name="T9" fmla="*/ 199 h 795"/>
                <a:gd name="T10" fmla="*/ 199 w 279"/>
                <a:gd name="T11" fmla="*/ 769 h 795"/>
                <a:gd name="T12" fmla="*/ 250 w 279"/>
                <a:gd name="T13" fmla="*/ 795 h 795"/>
                <a:gd name="T14" fmla="*/ 279 w 279"/>
                <a:gd name="T15" fmla="*/ 10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" h="795">
                  <a:moveTo>
                    <a:pt x="279" y="102"/>
                  </a:moveTo>
                  <a:lnTo>
                    <a:pt x="82" y="0"/>
                  </a:lnTo>
                  <a:lnTo>
                    <a:pt x="0" y="29"/>
                  </a:lnTo>
                  <a:lnTo>
                    <a:pt x="24" y="151"/>
                  </a:lnTo>
                  <a:lnTo>
                    <a:pt x="113" y="199"/>
                  </a:lnTo>
                  <a:lnTo>
                    <a:pt x="199" y="769"/>
                  </a:lnTo>
                  <a:lnTo>
                    <a:pt x="250" y="795"/>
                  </a:lnTo>
                  <a:lnTo>
                    <a:pt x="279" y="102"/>
                  </a:lnTo>
                  <a:close/>
                </a:path>
              </a:pathLst>
            </a:custGeom>
            <a:solidFill>
              <a:srgbClr val="A5A5A5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2345E826-32B1-4D8F-87AB-3AD9DB93D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9182" y="1887997"/>
              <a:ext cx="892175" cy="573087"/>
            </a:xfrm>
            <a:custGeom>
              <a:avLst/>
              <a:gdLst>
                <a:gd name="T0" fmla="*/ 4 w 562"/>
                <a:gd name="T1" fmla="*/ 235 h 361"/>
                <a:gd name="T2" fmla="*/ 562 w 562"/>
                <a:gd name="T3" fmla="*/ 0 h 361"/>
                <a:gd name="T4" fmla="*/ 562 w 562"/>
                <a:gd name="T5" fmla="*/ 66 h 361"/>
                <a:gd name="T6" fmla="*/ 111 w 562"/>
                <a:gd name="T7" fmla="*/ 259 h 361"/>
                <a:gd name="T8" fmla="*/ 115 w 562"/>
                <a:gd name="T9" fmla="*/ 361 h 361"/>
                <a:gd name="T10" fmla="*/ 0 w 562"/>
                <a:gd name="T11" fmla="*/ 335 h 361"/>
                <a:gd name="T12" fmla="*/ 4 w 562"/>
                <a:gd name="T13" fmla="*/ 235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2" h="361">
                  <a:moveTo>
                    <a:pt x="4" y="235"/>
                  </a:moveTo>
                  <a:lnTo>
                    <a:pt x="562" y="0"/>
                  </a:lnTo>
                  <a:lnTo>
                    <a:pt x="562" y="66"/>
                  </a:lnTo>
                  <a:lnTo>
                    <a:pt x="111" y="259"/>
                  </a:lnTo>
                  <a:lnTo>
                    <a:pt x="115" y="361"/>
                  </a:lnTo>
                  <a:lnTo>
                    <a:pt x="0" y="335"/>
                  </a:lnTo>
                  <a:lnTo>
                    <a:pt x="4" y="235"/>
                  </a:lnTo>
                  <a:close/>
                </a:path>
              </a:pathLst>
            </a:custGeom>
            <a:solidFill>
              <a:srgbClr val="ED7D31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0CFD81BB-A4F1-419F-89B7-17FB1010C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3507" y="3973972"/>
              <a:ext cx="1922462" cy="677862"/>
            </a:xfrm>
            <a:custGeom>
              <a:avLst/>
              <a:gdLst>
                <a:gd name="T0" fmla="*/ 0 w 1211"/>
                <a:gd name="T1" fmla="*/ 86 h 427"/>
                <a:gd name="T2" fmla="*/ 148 w 1211"/>
                <a:gd name="T3" fmla="*/ 0 h 427"/>
                <a:gd name="T4" fmla="*/ 1131 w 1211"/>
                <a:gd name="T5" fmla="*/ 44 h 427"/>
                <a:gd name="T6" fmla="*/ 1211 w 1211"/>
                <a:gd name="T7" fmla="*/ 86 h 427"/>
                <a:gd name="T8" fmla="*/ 607 w 1211"/>
                <a:gd name="T9" fmla="*/ 427 h 427"/>
                <a:gd name="T10" fmla="*/ 0 w 1211"/>
                <a:gd name="T11" fmla="*/ 86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1" h="427">
                  <a:moveTo>
                    <a:pt x="0" y="86"/>
                  </a:moveTo>
                  <a:lnTo>
                    <a:pt x="148" y="0"/>
                  </a:lnTo>
                  <a:lnTo>
                    <a:pt x="1131" y="44"/>
                  </a:lnTo>
                  <a:lnTo>
                    <a:pt x="1211" y="86"/>
                  </a:lnTo>
                  <a:lnTo>
                    <a:pt x="607" y="427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93F3FE5A-4755-4675-81A6-B0BAB03F89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6432" y="3400884"/>
              <a:ext cx="1044575" cy="654050"/>
            </a:xfrm>
            <a:custGeom>
              <a:avLst/>
              <a:gdLst>
                <a:gd name="T0" fmla="*/ 658 w 658"/>
                <a:gd name="T1" fmla="*/ 117 h 412"/>
                <a:gd name="T2" fmla="*/ 445 w 658"/>
                <a:gd name="T3" fmla="*/ 0 h 412"/>
                <a:gd name="T4" fmla="*/ 0 w 658"/>
                <a:gd name="T5" fmla="*/ 175 h 412"/>
                <a:gd name="T6" fmla="*/ 58 w 658"/>
                <a:gd name="T7" fmla="*/ 378 h 412"/>
                <a:gd name="T8" fmla="*/ 127 w 658"/>
                <a:gd name="T9" fmla="*/ 412 h 412"/>
                <a:gd name="T10" fmla="*/ 658 w 658"/>
                <a:gd name="T11" fmla="*/ 1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8" h="412">
                  <a:moveTo>
                    <a:pt x="658" y="117"/>
                  </a:moveTo>
                  <a:lnTo>
                    <a:pt x="445" y="0"/>
                  </a:lnTo>
                  <a:lnTo>
                    <a:pt x="0" y="175"/>
                  </a:lnTo>
                  <a:lnTo>
                    <a:pt x="58" y="378"/>
                  </a:lnTo>
                  <a:lnTo>
                    <a:pt x="127" y="412"/>
                  </a:lnTo>
                  <a:lnTo>
                    <a:pt x="658" y="117"/>
                  </a:lnTo>
                  <a:close/>
                </a:path>
              </a:pathLst>
            </a:custGeom>
            <a:solidFill>
              <a:srgbClr val="A5A5A5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78332FD5-DB1F-4158-B7A0-55E468BE3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220" y="3414692"/>
              <a:ext cx="949325" cy="650875"/>
            </a:xfrm>
            <a:custGeom>
              <a:avLst/>
              <a:gdLst>
                <a:gd name="T0" fmla="*/ 0 w 598"/>
                <a:gd name="T1" fmla="*/ 109 h 410"/>
                <a:gd name="T2" fmla="*/ 204 w 598"/>
                <a:gd name="T3" fmla="*/ 0 h 410"/>
                <a:gd name="T4" fmla="*/ 525 w 598"/>
                <a:gd name="T5" fmla="*/ 331 h 410"/>
                <a:gd name="T6" fmla="*/ 598 w 598"/>
                <a:gd name="T7" fmla="*/ 297 h 410"/>
                <a:gd name="T8" fmla="*/ 598 w 598"/>
                <a:gd name="T9" fmla="*/ 371 h 410"/>
                <a:gd name="T10" fmla="*/ 530 w 598"/>
                <a:gd name="T11" fmla="*/ 410 h 410"/>
                <a:gd name="T12" fmla="*/ 0 w 598"/>
                <a:gd name="T13" fmla="*/ 10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8" h="410">
                  <a:moveTo>
                    <a:pt x="0" y="109"/>
                  </a:moveTo>
                  <a:lnTo>
                    <a:pt x="204" y="0"/>
                  </a:lnTo>
                  <a:lnTo>
                    <a:pt x="525" y="331"/>
                  </a:lnTo>
                  <a:lnTo>
                    <a:pt x="598" y="297"/>
                  </a:lnTo>
                  <a:lnTo>
                    <a:pt x="598" y="371"/>
                  </a:lnTo>
                  <a:lnTo>
                    <a:pt x="530" y="41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5B9BD5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id="{EE721852-32B7-43F4-BD3C-F6579F92C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220" y="3580272"/>
              <a:ext cx="879475" cy="1568450"/>
            </a:xfrm>
            <a:custGeom>
              <a:avLst/>
              <a:gdLst>
                <a:gd name="T0" fmla="*/ 45 w 554"/>
                <a:gd name="T1" fmla="*/ 669 h 988"/>
                <a:gd name="T2" fmla="*/ 554 w 554"/>
                <a:gd name="T3" fmla="*/ 988 h 988"/>
                <a:gd name="T4" fmla="*/ 530 w 554"/>
                <a:gd name="T5" fmla="*/ 301 h 988"/>
                <a:gd name="T6" fmla="*/ 0 w 554"/>
                <a:gd name="T7" fmla="*/ 0 h 988"/>
                <a:gd name="T8" fmla="*/ 45 w 554"/>
                <a:gd name="T9" fmla="*/ 669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4" h="988">
                  <a:moveTo>
                    <a:pt x="45" y="669"/>
                  </a:moveTo>
                  <a:lnTo>
                    <a:pt x="554" y="988"/>
                  </a:lnTo>
                  <a:lnTo>
                    <a:pt x="530" y="301"/>
                  </a:lnTo>
                  <a:lnTo>
                    <a:pt x="0" y="0"/>
                  </a:lnTo>
                  <a:lnTo>
                    <a:pt x="45" y="669"/>
                  </a:ln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id="{45FEAFD4-27EC-40BC-A60A-41808C855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4332" y="2292809"/>
              <a:ext cx="938212" cy="1631950"/>
            </a:xfrm>
            <a:custGeom>
              <a:avLst/>
              <a:gdLst>
                <a:gd name="T0" fmla="*/ 53 w 591"/>
                <a:gd name="T1" fmla="*/ 731 h 1028"/>
                <a:gd name="T2" fmla="*/ 591 w 591"/>
                <a:gd name="T3" fmla="*/ 1028 h 1028"/>
                <a:gd name="T4" fmla="*/ 556 w 591"/>
                <a:gd name="T5" fmla="*/ 263 h 1028"/>
                <a:gd name="T6" fmla="*/ 0 w 591"/>
                <a:gd name="T7" fmla="*/ 0 h 1028"/>
                <a:gd name="T8" fmla="*/ 53 w 591"/>
                <a:gd name="T9" fmla="*/ 731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1028">
                  <a:moveTo>
                    <a:pt x="53" y="731"/>
                  </a:moveTo>
                  <a:lnTo>
                    <a:pt x="591" y="1028"/>
                  </a:lnTo>
                  <a:lnTo>
                    <a:pt x="556" y="263"/>
                  </a:lnTo>
                  <a:lnTo>
                    <a:pt x="0" y="0"/>
                  </a:lnTo>
                  <a:lnTo>
                    <a:pt x="53" y="731"/>
                  </a:lnTo>
                  <a:close/>
                </a:path>
              </a:pathLst>
            </a:custGeom>
            <a:solidFill>
              <a:srgbClr val="FFC000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id="{4B598F77-C82C-42EC-81EF-60B5C5422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8720" y="2307097"/>
              <a:ext cx="1008062" cy="1631950"/>
            </a:xfrm>
            <a:custGeom>
              <a:avLst/>
              <a:gdLst>
                <a:gd name="T0" fmla="*/ 0 w 635"/>
                <a:gd name="T1" fmla="*/ 0 h 1028"/>
                <a:gd name="T2" fmla="*/ 0 w 635"/>
                <a:gd name="T3" fmla="*/ 88 h 1028"/>
                <a:gd name="T4" fmla="*/ 503 w 635"/>
                <a:gd name="T5" fmla="*/ 310 h 1028"/>
                <a:gd name="T6" fmla="*/ 503 w 635"/>
                <a:gd name="T7" fmla="*/ 988 h 1028"/>
                <a:gd name="T8" fmla="*/ 598 w 635"/>
                <a:gd name="T9" fmla="*/ 1028 h 1028"/>
                <a:gd name="T10" fmla="*/ 635 w 635"/>
                <a:gd name="T11" fmla="*/ 265 h 1028"/>
                <a:gd name="T12" fmla="*/ 0 w 635"/>
                <a:gd name="T13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5" h="1028">
                  <a:moveTo>
                    <a:pt x="0" y="0"/>
                  </a:moveTo>
                  <a:lnTo>
                    <a:pt x="0" y="88"/>
                  </a:lnTo>
                  <a:lnTo>
                    <a:pt x="503" y="310"/>
                  </a:lnTo>
                  <a:lnTo>
                    <a:pt x="503" y="988"/>
                  </a:lnTo>
                  <a:lnTo>
                    <a:pt x="598" y="1028"/>
                  </a:lnTo>
                  <a:lnTo>
                    <a:pt x="635" y="2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72C4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id="{CD8AB85D-3295-48A9-B276-4AD75FF1D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0645" y="2773822"/>
              <a:ext cx="1006475" cy="1741487"/>
            </a:xfrm>
            <a:custGeom>
              <a:avLst/>
              <a:gdLst>
                <a:gd name="T0" fmla="*/ 0 w 634"/>
                <a:gd name="T1" fmla="*/ 0 h 1097"/>
                <a:gd name="T2" fmla="*/ 27 w 634"/>
                <a:gd name="T3" fmla="*/ 767 h 1097"/>
                <a:gd name="T4" fmla="*/ 634 w 634"/>
                <a:gd name="T5" fmla="*/ 1097 h 1097"/>
                <a:gd name="T6" fmla="*/ 634 w 634"/>
                <a:gd name="T7" fmla="*/ 300 h 1097"/>
                <a:gd name="T8" fmla="*/ 0 w 634"/>
                <a:gd name="T9" fmla="*/ 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4" h="1097">
                  <a:moveTo>
                    <a:pt x="0" y="0"/>
                  </a:moveTo>
                  <a:lnTo>
                    <a:pt x="27" y="767"/>
                  </a:lnTo>
                  <a:lnTo>
                    <a:pt x="634" y="1097"/>
                  </a:lnTo>
                  <a:lnTo>
                    <a:pt x="634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546A">
                <a:lumMod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id="{E40F174F-DE20-49D7-B1AC-6C204A45B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3507" y="4110497"/>
              <a:ext cx="963612" cy="1677987"/>
            </a:xfrm>
            <a:custGeom>
              <a:avLst/>
              <a:gdLst>
                <a:gd name="T0" fmla="*/ 607 w 607"/>
                <a:gd name="T1" fmla="*/ 1057 h 1057"/>
                <a:gd name="T2" fmla="*/ 607 w 607"/>
                <a:gd name="T3" fmla="*/ 341 h 1057"/>
                <a:gd name="T4" fmla="*/ 0 w 607"/>
                <a:gd name="T5" fmla="*/ 0 h 1057"/>
                <a:gd name="T6" fmla="*/ 30 w 607"/>
                <a:gd name="T7" fmla="*/ 693 h 1057"/>
                <a:gd name="T8" fmla="*/ 607 w 607"/>
                <a:gd name="T9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057">
                  <a:moveTo>
                    <a:pt x="607" y="1057"/>
                  </a:moveTo>
                  <a:lnTo>
                    <a:pt x="607" y="341"/>
                  </a:lnTo>
                  <a:lnTo>
                    <a:pt x="0" y="0"/>
                  </a:lnTo>
                  <a:lnTo>
                    <a:pt x="30" y="693"/>
                  </a:lnTo>
                  <a:lnTo>
                    <a:pt x="607" y="10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id="{5C3CCF8B-2818-4BDD-909D-5CB0EC55B5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120" y="4110497"/>
              <a:ext cx="958850" cy="1677987"/>
            </a:xfrm>
            <a:custGeom>
              <a:avLst/>
              <a:gdLst>
                <a:gd name="T0" fmla="*/ 0 w 604"/>
                <a:gd name="T1" fmla="*/ 341 h 1057"/>
                <a:gd name="T2" fmla="*/ 604 w 604"/>
                <a:gd name="T3" fmla="*/ 0 h 1057"/>
                <a:gd name="T4" fmla="*/ 580 w 604"/>
                <a:gd name="T5" fmla="*/ 693 h 1057"/>
                <a:gd name="T6" fmla="*/ 0 w 604"/>
                <a:gd name="T7" fmla="*/ 1057 h 1057"/>
                <a:gd name="T8" fmla="*/ 0 w 604"/>
                <a:gd name="T9" fmla="*/ 341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4" h="1057">
                  <a:moveTo>
                    <a:pt x="0" y="341"/>
                  </a:moveTo>
                  <a:lnTo>
                    <a:pt x="604" y="0"/>
                  </a:lnTo>
                  <a:lnTo>
                    <a:pt x="580" y="693"/>
                  </a:lnTo>
                  <a:lnTo>
                    <a:pt x="0" y="1057"/>
                  </a:lnTo>
                  <a:lnTo>
                    <a:pt x="0" y="341"/>
                  </a:lnTo>
                  <a:close/>
                </a:path>
              </a:pathLst>
            </a:custGeom>
            <a:solidFill>
              <a:srgbClr val="CF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id="{1108D128-6106-40AC-8B08-738931E9A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120" y="2773822"/>
              <a:ext cx="1004887" cy="1741487"/>
            </a:xfrm>
            <a:custGeom>
              <a:avLst/>
              <a:gdLst>
                <a:gd name="T0" fmla="*/ 0 w 633"/>
                <a:gd name="T1" fmla="*/ 300 h 1097"/>
                <a:gd name="T2" fmla="*/ 633 w 633"/>
                <a:gd name="T3" fmla="*/ 0 h 1097"/>
                <a:gd name="T4" fmla="*/ 604 w 633"/>
                <a:gd name="T5" fmla="*/ 767 h 1097"/>
                <a:gd name="T6" fmla="*/ 0 w 633"/>
                <a:gd name="T7" fmla="*/ 1097 h 1097"/>
                <a:gd name="T8" fmla="*/ 0 w 633"/>
                <a:gd name="T9" fmla="*/ 30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1097">
                  <a:moveTo>
                    <a:pt x="0" y="300"/>
                  </a:moveTo>
                  <a:lnTo>
                    <a:pt x="633" y="0"/>
                  </a:lnTo>
                  <a:lnTo>
                    <a:pt x="604" y="767"/>
                  </a:lnTo>
                  <a:lnTo>
                    <a:pt x="0" y="1097"/>
                  </a:lnTo>
                  <a:lnTo>
                    <a:pt x="0" y="300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4F8C6142-5BB6-4A2F-8FFB-164659CED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0582" y="2307097"/>
              <a:ext cx="941387" cy="1631950"/>
            </a:xfrm>
            <a:custGeom>
              <a:avLst/>
              <a:gdLst>
                <a:gd name="T0" fmla="*/ 37 w 593"/>
                <a:gd name="T1" fmla="*/ 265 h 1028"/>
                <a:gd name="T2" fmla="*/ 0 w 593"/>
                <a:gd name="T3" fmla="*/ 1028 h 1028"/>
                <a:gd name="T4" fmla="*/ 538 w 593"/>
                <a:gd name="T5" fmla="*/ 729 h 1028"/>
                <a:gd name="T6" fmla="*/ 593 w 593"/>
                <a:gd name="T7" fmla="*/ 0 h 1028"/>
                <a:gd name="T8" fmla="*/ 37 w 593"/>
                <a:gd name="T9" fmla="*/ 265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1028">
                  <a:moveTo>
                    <a:pt x="37" y="265"/>
                  </a:moveTo>
                  <a:lnTo>
                    <a:pt x="0" y="1028"/>
                  </a:lnTo>
                  <a:lnTo>
                    <a:pt x="538" y="729"/>
                  </a:lnTo>
                  <a:lnTo>
                    <a:pt x="593" y="0"/>
                  </a:lnTo>
                  <a:lnTo>
                    <a:pt x="37" y="265"/>
                  </a:lnTo>
                  <a:close/>
                </a:path>
              </a:pathLst>
            </a:custGeom>
            <a:solidFill>
              <a:srgbClr val="4472C4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49" name="Freeform 25">
              <a:extLst>
                <a:ext uri="{FF2B5EF4-FFF2-40B4-BE49-F238E27FC236}">
                  <a16:creationId xmlns:a16="http://schemas.microsoft.com/office/drawing/2014/main" id="{072BBF91-FAB1-4CDD-874E-7282427BB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2007" y="3586622"/>
              <a:ext cx="889000" cy="1568450"/>
            </a:xfrm>
            <a:custGeom>
              <a:avLst/>
              <a:gdLst>
                <a:gd name="T0" fmla="*/ 0 w 560"/>
                <a:gd name="T1" fmla="*/ 988 h 988"/>
                <a:gd name="T2" fmla="*/ 29 w 560"/>
                <a:gd name="T3" fmla="*/ 295 h 988"/>
                <a:gd name="T4" fmla="*/ 560 w 560"/>
                <a:gd name="T5" fmla="*/ 0 h 988"/>
                <a:gd name="T6" fmla="*/ 511 w 560"/>
                <a:gd name="T7" fmla="*/ 665 h 988"/>
                <a:gd name="T8" fmla="*/ 0 w 560"/>
                <a:gd name="T9" fmla="*/ 988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0" h="988">
                  <a:moveTo>
                    <a:pt x="0" y="988"/>
                  </a:moveTo>
                  <a:lnTo>
                    <a:pt x="29" y="295"/>
                  </a:lnTo>
                  <a:lnTo>
                    <a:pt x="560" y="0"/>
                  </a:lnTo>
                  <a:lnTo>
                    <a:pt x="511" y="665"/>
                  </a:lnTo>
                  <a:lnTo>
                    <a:pt x="0" y="988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50" name="Freeform 26">
              <a:extLst>
                <a:ext uri="{FF2B5EF4-FFF2-40B4-BE49-F238E27FC236}">
                  <a16:creationId xmlns:a16="http://schemas.microsoft.com/office/drawing/2014/main" id="{9D83D6B8-6B14-42FE-A26C-5E68428B9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0645" y="2345197"/>
              <a:ext cx="2011362" cy="904875"/>
            </a:xfrm>
            <a:custGeom>
              <a:avLst/>
              <a:gdLst>
                <a:gd name="T0" fmla="*/ 0 w 1267"/>
                <a:gd name="T1" fmla="*/ 270 h 570"/>
                <a:gd name="T2" fmla="*/ 634 w 1267"/>
                <a:gd name="T3" fmla="*/ 0 h 570"/>
                <a:gd name="T4" fmla="*/ 1267 w 1267"/>
                <a:gd name="T5" fmla="*/ 270 h 570"/>
                <a:gd name="T6" fmla="*/ 634 w 1267"/>
                <a:gd name="T7" fmla="*/ 570 h 570"/>
                <a:gd name="T8" fmla="*/ 0 w 1267"/>
                <a:gd name="T9" fmla="*/ 2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7" h="570">
                  <a:moveTo>
                    <a:pt x="0" y="270"/>
                  </a:moveTo>
                  <a:lnTo>
                    <a:pt x="634" y="0"/>
                  </a:lnTo>
                  <a:lnTo>
                    <a:pt x="1267" y="270"/>
                  </a:lnTo>
                  <a:lnTo>
                    <a:pt x="634" y="570"/>
                  </a:lnTo>
                  <a:lnTo>
                    <a:pt x="0" y="270"/>
                  </a:ln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51" name="Freeform 27">
              <a:extLst>
                <a:ext uri="{FF2B5EF4-FFF2-40B4-BE49-F238E27FC236}">
                  <a16:creationId xmlns:a16="http://schemas.microsoft.com/office/drawing/2014/main" id="{FFA51448-0C7C-4AA4-8F63-020731316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6395" y="1926097"/>
              <a:ext cx="1895475" cy="798512"/>
            </a:xfrm>
            <a:custGeom>
              <a:avLst/>
              <a:gdLst>
                <a:gd name="T0" fmla="*/ 0 w 1194"/>
                <a:gd name="T1" fmla="*/ 240 h 503"/>
                <a:gd name="T2" fmla="*/ 631 w 1194"/>
                <a:gd name="T3" fmla="*/ 0 h 503"/>
                <a:gd name="T4" fmla="*/ 1194 w 1194"/>
                <a:gd name="T5" fmla="*/ 235 h 503"/>
                <a:gd name="T6" fmla="*/ 556 w 1194"/>
                <a:gd name="T7" fmla="*/ 503 h 503"/>
                <a:gd name="T8" fmla="*/ 0 w 1194"/>
                <a:gd name="T9" fmla="*/ 24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4" h="503">
                  <a:moveTo>
                    <a:pt x="0" y="240"/>
                  </a:moveTo>
                  <a:lnTo>
                    <a:pt x="631" y="0"/>
                  </a:lnTo>
                  <a:lnTo>
                    <a:pt x="1194" y="235"/>
                  </a:lnTo>
                  <a:lnTo>
                    <a:pt x="556" y="503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52" name="Freeform 28">
              <a:extLst>
                <a:ext uri="{FF2B5EF4-FFF2-40B4-BE49-F238E27FC236}">
                  <a16:creationId xmlns:a16="http://schemas.microsoft.com/office/drawing/2014/main" id="{6F2C684C-7905-417C-9C55-273AAC7AA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8720" y="1926097"/>
              <a:ext cx="1890712" cy="801687"/>
            </a:xfrm>
            <a:custGeom>
              <a:avLst/>
              <a:gdLst>
                <a:gd name="T0" fmla="*/ 635 w 1191"/>
                <a:gd name="T1" fmla="*/ 505 h 505"/>
                <a:gd name="T2" fmla="*/ 0 w 1191"/>
                <a:gd name="T3" fmla="*/ 240 h 505"/>
                <a:gd name="T4" fmla="*/ 564 w 1191"/>
                <a:gd name="T5" fmla="*/ 0 h 505"/>
                <a:gd name="T6" fmla="*/ 1191 w 1191"/>
                <a:gd name="T7" fmla="*/ 240 h 505"/>
                <a:gd name="T8" fmla="*/ 635 w 1191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1" h="505">
                  <a:moveTo>
                    <a:pt x="635" y="505"/>
                  </a:moveTo>
                  <a:lnTo>
                    <a:pt x="0" y="240"/>
                  </a:lnTo>
                  <a:lnTo>
                    <a:pt x="564" y="0"/>
                  </a:lnTo>
                  <a:lnTo>
                    <a:pt x="1191" y="240"/>
                  </a:lnTo>
                  <a:lnTo>
                    <a:pt x="635" y="505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53" name="Freeform 29">
              <a:extLst>
                <a:ext uri="{FF2B5EF4-FFF2-40B4-BE49-F238E27FC236}">
                  <a16:creationId xmlns:a16="http://schemas.microsoft.com/office/drawing/2014/main" id="{67729884-D6CA-4C53-B8EB-738F0F90D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6532" y="1557797"/>
              <a:ext cx="1782762" cy="706437"/>
            </a:xfrm>
            <a:custGeom>
              <a:avLst/>
              <a:gdLst>
                <a:gd name="T0" fmla="*/ 560 w 1123"/>
                <a:gd name="T1" fmla="*/ 0 h 445"/>
                <a:gd name="T2" fmla="*/ 1123 w 1123"/>
                <a:gd name="T3" fmla="*/ 208 h 445"/>
                <a:gd name="T4" fmla="*/ 560 w 1123"/>
                <a:gd name="T5" fmla="*/ 445 h 445"/>
                <a:gd name="T6" fmla="*/ 0 w 1123"/>
                <a:gd name="T7" fmla="*/ 208 h 445"/>
                <a:gd name="T8" fmla="*/ 560 w 1123"/>
                <a:gd name="T9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3" h="445">
                  <a:moveTo>
                    <a:pt x="560" y="0"/>
                  </a:moveTo>
                  <a:lnTo>
                    <a:pt x="1123" y="208"/>
                  </a:lnTo>
                  <a:lnTo>
                    <a:pt x="560" y="445"/>
                  </a:lnTo>
                  <a:lnTo>
                    <a:pt x="0" y="208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54" name="Group 45">
            <a:extLst>
              <a:ext uri="{FF2B5EF4-FFF2-40B4-BE49-F238E27FC236}">
                <a16:creationId xmlns:a16="http://schemas.microsoft.com/office/drawing/2014/main" id="{CCE1C2B9-2F59-43C5-8664-2E850E9775A5}"/>
              </a:ext>
            </a:extLst>
          </p:cNvPr>
          <p:cNvGrpSpPr/>
          <p:nvPr/>
        </p:nvGrpSpPr>
        <p:grpSpPr>
          <a:xfrm>
            <a:off x="7532111" y="2648586"/>
            <a:ext cx="2803259" cy="316190"/>
            <a:chOff x="7528087" y="2680840"/>
            <a:chExt cx="2803259" cy="316190"/>
          </a:xfrm>
        </p:grpSpPr>
        <p:cxnSp>
          <p:nvCxnSpPr>
            <p:cNvPr id="55" name="Straight Connector 46">
              <a:extLst>
                <a:ext uri="{FF2B5EF4-FFF2-40B4-BE49-F238E27FC236}">
                  <a16:creationId xmlns:a16="http://schemas.microsoft.com/office/drawing/2014/main" id="{59F115D8-4604-4AB2-91F0-0F6AD9A28BBF}"/>
                </a:ext>
              </a:extLst>
            </p:cNvPr>
            <p:cNvCxnSpPr/>
            <p:nvPr/>
          </p:nvCxnSpPr>
          <p:spPr>
            <a:xfrm flipV="1">
              <a:off x="7528087" y="2680840"/>
              <a:ext cx="497966" cy="316190"/>
            </a:xfrm>
            <a:prstGeom prst="line">
              <a:avLst/>
            </a:prstGeom>
            <a:noFill/>
            <a:ln w="9525" cap="flat" cmpd="sng" algn="ctr">
              <a:solidFill>
                <a:srgbClr val="FFFFFF">
                  <a:lumMod val="85000"/>
                </a:srgbClr>
              </a:solidFill>
              <a:prstDash val="solid"/>
            </a:ln>
            <a:effectLst/>
          </p:spPr>
        </p:cxnSp>
        <p:cxnSp>
          <p:nvCxnSpPr>
            <p:cNvPr id="56" name="Straight Connector 47">
              <a:extLst>
                <a:ext uri="{FF2B5EF4-FFF2-40B4-BE49-F238E27FC236}">
                  <a16:creationId xmlns:a16="http://schemas.microsoft.com/office/drawing/2014/main" id="{58CF216C-8192-4507-B9A7-F97C99292DD7}"/>
                </a:ext>
              </a:extLst>
            </p:cNvPr>
            <p:cNvCxnSpPr/>
            <p:nvPr/>
          </p:nvCxnSpPr>
          <p:spPr>
            <a:xfrm>
              <a:off x="8026053" y="2680840"/>
              <a:ext cx="2305293" cy="0"/>
            </a:xfrm>
            <a:prstGeom prst="line">
              <a:avLst/>
            </a:prstGeom>
            <a:noFill/>
            <a:ln w="9525" cap="flat" cmpd="sng" algn="ctr">
              <a:solidFill>
                <a:srgbClr val="FFFFFF">
                  <a:lumMod val="85000"/>
                </a:srgbClr>
              </a:solidFill>
              <a:prstDash val="solid"/>
              <a:tailEnd type="oval"/>
            </a:ln>
            <a:effectLst/>
          </p:spPr>
        </p:cxnSp>
      </p:grpSp>
      <p:grpSp>
        <p:nvGrpSpPr>
          <p:cNvPr id="57" name="Group 47">
            <a:extLst>
              <a:ext uri="{FF2B5EF4-FFF2-40B4-BE49-F238E27FC236}">
                <a16:creationId xmlns:a16="http://schemas.microsoft.com/office/drawing/2014/main" id="{428463C6-06BC-4B45-A958-7EE96D7AEFF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549939" y="2256552"/>
            <a:ext cx="539253" cy="470412"/>
            <a:chOff x="6040" y="3231"/>
            <a:chExt cx="470" cy="410"/>
          </a:xfrm>
          <a:solidFill>
            <a:schemeClr val="accent1"/>
          </a:solidFill>
        </p:grpSpPr>
        <p:sp>
          <p:nvSpPr>
            <p:cNvPr id="58" name="Rectangle 48">
              <a:extLst>
                <a:ext uri="{FF2B5EF4-FFF2-40B4-BE49-F238E27FC236}">
                  <a16:creationId xmlns:a16="http://schemas.microsoft.com/office/drawing/2014/main" id="{D58690EB-D961-498B-98DF-726E4070D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0" y="3313"/>
              <a:ext cx="225" cy="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59" name="Rectangle 49">
              <a:extLst>
                <a:ext uri="{FF2B5EF4-FFF2-40B4-BE49-F238E27FC236}">
                  <a16:creationId xmlns:a16="http://schemas.microsoft.com/office/drawing/2014/main" id="{C3B050A0-7B28-49BB-8EA4-A647EC575F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7" y="3313"/>
              <a:ext cx="223" cy="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0" name="Rectangle 50">
              <a:extLst>
                <a:ext uri="{FF2B5EF4-FFF2-40B4-BE49-F238E27FC236}">
                  <a16:creationId xmlns:a16="http://schemas.microsoft.com/office/drawing/2014/main" id="{9A57D23F-4B52-4EF5-9826-F6D0F6A82F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5" y="3424"/>
              <a:ext cx="180" cy="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1" name="Rectangle 51">
              <a:extLst>
                <a:ext uri="{FF2B5EF4-FFF2-40B4-BE49-F238E27FC236}">
                  <a16:creationId xmlns:a16="http://schemas.microsoft.com/office/drawing/2014/main" id="{8037EA9A-D940-4B8F-95DC-1AF806F350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7" y="3424"/>
              <a:ext cx="180" cy="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B5305FCF-D386-443B-B2BC-161CF85B2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2" y="3231"/>
              <a:ext cx="108" cy="63"/>
            </a:xfrm>
            <a:custGeom>
              <a:avLst/>
              <a:gdLst>
                <a:gd name="T0" fmla="*/ 25 w 45"/>
                <a:gd name="T1" fmla="*/ 0 h 26"/>
                <a:gd name="T2" fmla="*/ 0 w 45"/>
                <a:gd name="T3" fmla="*/ 26 h 26"/>
                <a:gd name="T4" fmla="*/ 45 w 45"/>
                <a:gd name="T5" fmla="*/ 26 h 26"/>
                <a:gd name="T6" fmla="*/ 25 w 4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6">
                  <a:moveTo>
                    <a:pt x="25" y="0"/>
                  </a:moveTo>
                  <a:cubicBezTo>
                    <a:pt x="11" y="0"/>
                    <a:pt x="0" y="26"/>
                    <a:pt x="0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12"/>
                    <a:pt x="3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id="{5C8D9035-CA8A-411E-A7EF-7220DB470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2" y="3231"/>
              <a:ext cx="108" cy="63"/>
            </a:xfrm>
            <a:custGeom>
              <a:avLst/>
              <a:gdLst>
                <a:gd name="T0" fmla="*/ 20 w 45"/>
                <a:gd name="T1" fmla="*/ 0 h 26"/>
                <a:gd name="T2" fmla="*/ 0 w 45"/>
                <a:gd name="T3" fmla="*/ 26 h 26"/>
                <a:gd name="T4" fmla="*/ 45 w 45"/>
                <a:gd name="T5" fmla="*/ 26 h 26"/>
                <a:gd name="T6" fmla="*/ 20 w 4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6">
                  <a:moveTo>
                    <a:pt x="20" y="0"/>
                  </a:moveTo>
                  <a:cubicBezTo>
                    <a:pt x="6" y="0"/>
                    <a:pt x="0" y="12"/>
                    <a:pt x="0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34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64" name="TextBox 64">
            <a:extLst>
              <a:ext uri="{FF2B5EF4-FFF2-40B4-BE49-F238E27FC236}">
                <a16:creationId xmlns:a16="http://schemas.microsoft.com/office/drawing/2014/main" id="{EBE920CD-5D5B-45D6-9905-DD0DAA635426}"/>
              </a:ext>
            </a:extLst>
          </p:cNvPr>
          <p:cNvSpPr txBox="1"/>
          <p:nvPr/>
        </p:nvSpPr>
        <p:spPr>
          <a:xfrm>
            <a:off x="8318132" y="1772759"/>
            <a:ext cx="19127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Integrações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API’s</a:t>
            </a:r>
            <a:endParaRPr kumimoji="0" lang="id-ID" sz="2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65" name="Group 48">
            <a:extLst>
              <a:ext uri="{FF2B5EF4-FFF2-40B4-BE49-F238E27FC236}">
                <a16:creationId xmlns:a16="http://schemas.microsoft.com/office/drawing/2014/main" id="{F2CDF1F1-2EFD-479D-B743-652AC629E92D}"/>
              </a:ext>
            </a:extLst>
          </p:cNvPr>
          <p:cNvGrpSpPr/>
          <p:nvPr/>
        </p:nvGrpSpPr>
        <p:grpSpPr>
          <a:xfrm>
            <a:off x="7628395" y="4586566"/>
            <a:ext cx="2389596" cy="203034"/>
            <a:chOff x="8125333" y="4745260"/>
            <a:chExt cx="2389596" cy="203034"/>
          </a:xfrm>
        </p:grpSpPr>
        <p:cxnSp>
          <p:nvCxnSpPr>
            <p:cNvPr id="66" name="Straight Connector 49">
              <a:extLst>
                <a:ext uri="{FF2B5EF4-FFF2-40B4-BE49-F238E27FC236}">
                  <a16:creationId xmlns:a16="http://schemas.microsoft.com/office/drawing/2014/main" id="{1B8F7E09-37D0-46CF-B532-93A3E9C9F5F7}"/>
                </a:ext>
              </a:extLst>
            </p:cNvPr>
            <p:cNvCxnSpPr/>
            <p:nvPr/>
          </p:nvCxnSpPr>
          <p:spPr>
            <a:xfrm>
              <a:off x="8125333" y="4745260"/>
              <a:ext cx="522140" cy="203034"/>
            </a:xfrm>
            <a:prstGeom prst="line">
              <a:avLst/>
            </a:prstGeom>
            <a:noFill/>
            <a:ln w="9525" cap="flat" cmpd="sng" algn="ctr">
              <a:solidFill>
                <a:srgbClr val="FFFFFF">
                  <a:lumMod val="85000"/>
                </a:srgbClr>
              </a:solidFill>
              <a:prstDash val="solid"/>
            </a:ln>
            <a:effectLst/>
          </p:spPr>
        </p:cxnSp>
        <p:cxnSp>
          <p:nvCxnSpPr>
            <p:cNvPr id="67" name="Straight Connector 50">
              <a:extLst>
                <a:ext uri="{FF2B5EF4-FFF2-40B4-BE49-F238E27FC236}">
                  <a16:creationId xmlns:a16="http://schemas.microsoft.com/office/drawing/2014/main" id="{980E208F-B9B8-4396-B0F9-328905B3C6F1}"/>
                </a:ext>
              </a:extLst>
            </p:cNvPr>
            <p:cNvCxnSpPr/>
            <p:nvPr/>
          </p:nvCxnSpPr>
          <p:spPr>
            <a:xfrm>
              <a:off x="8647472" y="4948294"/>
              <a:ext cx="1867457" cy="0"/>
            </a:xfrm>
            <a:prstGeom prst="line">
              <a:avLst/>
            </a:prstGeom>
            <a:noFill/>
            <a:ln w="9525" cap="flat" cmpd="sng" algn="ctr">
              <a:solidFill>
                <a:srgbClr val="FFFFFF">
                  <a:lumMod val="85000"/>
                </a:srgbClr>
              </a:solidFill>
              <a:prstDash val="solid"/>
              <a:tailEnd type="oval"/>
            </a:ln>
            <a:effectLst/>
          </p:spPr>
        </p:cxnSp>
      </p:grpSp>
      <p:sp>
        <p:nvSpPr>
          <p:cNvPr id="68" name="TextBox 62">
            <a:extLst>
              <a:ext uri="{FF2B5EF4-FFF2-40B4-BE49-F238E27FC236}">
                <a16:creationId xmlns:a16="http://schemas.microsoft.com/office/drawing/2014/main" id="{D89B3667-7178-40D6-A80A-62C6E7FB2001}"/>
              </a:ext>
            </a:extLst>
          </p:cNvPr>
          <p:cNvSpPr txBox="1"/>
          <p:nvPr/>
        </p:nvSpPr>
        <p:spPr>
          <a:xfrm>
            <a:off x="8177477" y="5004882"/>
            <a:ext cx="3251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lnSpc>
                <a:spcPct val="150000"/>
              </a:lnSpc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0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Nosso Sistema Operacional é próprio e desenvolvido internamente reduzindo nosso tempo de resposta ao Mercado.</a:t>
            </a:r>
          </a:p>
        </p:txBody>
      </p:sp>
      <p:sp>
        <p:nvSpPr>
          <p:cNvPr id="69" name="TextBox 65">
            <a:extLst>
              <a:ext uri="{FF2B5EF4-FFF2-40B4-BE49-F238E27FC236}">
                <a16:creationId xmlns:a16="http://schemas.microsoft.com/office/drawing/2014/main" id="{C2C068B2-023D-46B4-B1E5-E7FB7E976B11}"/>
              </a:ext>
            </a:extLst>
          </p:cNvPr>
          <p:cNvSpPr txBox="1"/>
          <p:nvPr/>
        </p:nvSpPr>
        <p:spPr>
          <a:xfrm>
            <a:off x="8185688" y="4298102"/>
            <a:ext cx="1604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Operação</a:t>
            </a:r>
            <a:endParaRPr kumimoji="0" lang="id-ID" sz="2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70" name="Group 66">
            <a:extLst>
              <a:ext uri="{FF2B5EF4-FFF2-40B4-BE49-F238E27FC236}">
                <a16:creationId xmlns:a16="http://schemas.microsoft.com/office/drawing/2014/main" id="{E188CBFB-8A11-4BF7-AAD4-AAE091962B98}"/>
              </a:ext>
            </a:extLst>
          </p:cNvPr>
          <p:cNvGrpSpPr/>
          <p:nvPr/>
        </p:nvGrpSpPr>
        <p:grpSpPr>
          <a:xfrm>
            <a:off x="1772320" y="2252162"/>
            <a:ext cx="2577213" cy="385523"/>
            <a:chOff x="1582038" y="2697524"/>
            <a:chExt cx="2577213" cy="316190"/>
          </a:xfrm>
        </p:grpSpPr>
        <p:cxnSp>
          <p:nvCxnSpPr>
            <p:cNvPr id="71" name="Straight Connector 67">
              <a:extLst>
                <a:ext uri="{FF2B5EF4-FFF2-40B4-BE49-F238E27FC236}">
                  <a16:creationId xmlns:a16="http://schemas.microsoft.com/office/drawing/2014/main" id="{29C7E49B-8A75-4D77-AD1D-0F8BE59AED64}"/>
                </a:ext>
              </a:extLst>
            </p:cNvPr>
            <p:cNvCxnSpPr/>
            <p:nvPr/>
          </p:nvCxnSpPr>
          <p:spPr>
            <a:xfrm flipH="1" flipV="1">
              <a:off x="3661285" y="2697524"/>
              <a:ext cx="497966" cy="316190"/>
            </a:xfrm>
            <a:prstGeom prst="line">
              <a:avLst/>
            </a:prstGeom>
            <a:noFill/>
            <a:ln w="9525" cap="flat" cmpd="sng" algn="ctr">
              <a:solidFill>
                <a:srgbClr val="FFFFFF">
                  <a:lumMod val="85000"/>
                </a:srgbClr>
              </a:solidFill>
              <a:prstDash val="solid"/>
            </a:ln>
            <a:effectLst/>
          </p:spPr>
        </p:cxnSp>
        <p:cxnSp>
          <p:nvCxnSpPr>
            <p:cNvPr id="72" name="Straight Connector 68">
              <a:extLst>
                <a:ext uri="{FF2B5EF4-FFF2-40B4-BE49-F238E27FC236}">
                  <a16:creationId xmlns:a16="http://schemas.microsoft.com/office/drawing/2014/main" id="{F28F8692-523F-4082-A615-CD13601621CA}"/>
                </a:ext>
              </a:extLst>
            </p:cNvPr>
            <p:cNvCxnSpPr/>
            <p:nvPr/>
          </p:nvCxnSpPr>
          <p:spPr>
            <a:xfrm flipH="1">
              <a:off x="1582038" y="2697524"/>
              <a:ext cx="2079249" cy="0"/>
            </a:xfrm>
            <a:prstGeom prst="line">
              <a:avLst/>
            </a:prstGeom>
            <a:noFill/>
            <a:ln w="9525" cap="flat" cmpd="sng" algn="ctr">
              <a:solidFill>
                <a:srgbClr val="FFFFFF">
                  <a:lumMod val="85000"/>
                </a:srgbClr>
              </a:solidFill>
              <a:prstDash val="solid"/>
              <a:tailEnd type="oval"/>
            </a:ln>
            <a:effectLst/>
          </p:spPr>
        </p:cxnSp>
      </p:grpSp>
      <p:sp>
        <p:nvSpPr>
          <p:cNvPr id="73" name="TextBox 92">
            <a:extLst>
              <a:ext uri="{FF2B5EF4-FFF2-40B4-BE49-F238E27FC236}">
                <a16:creationId xmlns:a16="http://schemas.microsoft.com/office/drawing/2014/main" id="{60F183D4-BEA3-43D6-983E-B8D8BFE0BF51}"/>
              </a:ext>
            </a:extLst>
          </p:cNvPr>
          <p:cNvSpPr txBox="1"/>
          <p:nvPr/>
        </p:nvSpPr>
        <p:spPr>
          <a:xfrm>
            <a:off x="1000892" y="2469536"/>
            <a:ext cx="24965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lnSpc>
                <a:spcPct val="150000"/>
              </a:lnSpc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T</a:t>
            </a:r>
            <a:r>
              <a:rPr kumimoji="0"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emos um rol de widgets que interagem com nossos processos permitindo uma implementação rápida e segura nas plataformas dos nossos Parceiros.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74" name="TextBox 94">
            <a:extLst>
              <a:ext uri="{FF2B5EF4-FFF2-40B4-BE49-F238E27FC236}">
                <a16:creationId xmlns:a16="http://schemas.microsoft.com/office/drawing/2014/main" id="{676A04ED-D52F-455D-A703-FF98A960FE14}"/>
              </a:ext>
            </a:extLst>
          </p:cNvPr>
          <p:cNvSpPr txBox="1"/>
          <p:nvPr/>
        </p:nvSpPr>
        <p:spPr>
          <a:xfrm>
            <a:off x="1659706" y="1703952"/>
            <a:ext cx="1380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Widgets</a:t>
            </a:r>
            <a:endParaRPr kumimoji="0" lang="id-ID" sz="2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75" name="Group 69">
            <a:extLst>
              <a:ext uri="{FF2B5EF4-FFF2-40B4-BE49-F238E27FC236}">
                <a16:creationId xmlns:a16="http://schemas.microsoft.com/office/drawing/2014/main" id="{A33E75D6-ABF2-4B8D-B097-7E164211F2A4}"/>
              </a:ext>
            </a:extLst>
          </p:cNvPr>
          <p:cNvGrpSpPr/>
          <p:nvPr/>
        </p:nvGrpSpPr>
        <p:grpSpPr>
          <a:xfrm>
            <a:off x="1429888" y="4412869"/>
            <a:ext cx="2956326" cy="316190"/>
            <a:chOff x="1342115" y="4994858"/>
            <a:chExt cx="2956326" cy="316190"/>
          </a:xfrm>
        </p:grpSpPr>
        <p:cxnSp>
          <p:nvCxnSpPr>
            <p:cNvPr id="76" name="Straight Connector 70">
              <a:extLst>
                <a:ext uri="{FF2B5EF4-FFF2-40B4-BE49-F238E27FC236}">
                  <a16:creationId xmlns:a16="http://schemas.microsoft.com/office/drawing/2014/main" id="{239F4B94-7328-48D2-B842-73A8AE5A8DC9}"/>
                </a:ext>
              </a:extLst>
            </p:cNvPr>
            <p:cNvCxnSpPr/>
            <p:nvPr/>
          </p:nvCxnSpPr>
          <p:spPr>
            <a:xfrm flipH="1">
              <a:off x="3800475" y="4994858"/>
              <a:ext cx="497966" cy="316190"/>
            </a:xfrm>
            <a:prstGeom prst="line">
              <a:avLst/>
            </a:prstGeom>
            <a:noFill/>
            <a:ln w="9525" cap="flat" cmpd="sng" algn="ctr">
              <a:solidFill>
                <a:srgbClr val="FFFFFF">
                  <a:lumMod val="85000"/>
                </a:srgbClr>
              </a:solidFill>
              <a:prstDash val="solid"/>
            </a:ln>
            <a:effectLst/>
          </p:spPr>
        </p:cxnSp>
        <p:cxnSp>
          <p:nvCxnSpPr>
            <p:cNvPr id="77" name="Straight Connector 71">
              <a:extLst>
                <a:ext uri="{FF2B5EF4-FFF2-40B4-BE49-F238E27FC236}">
                  <a16:creationId xmlns:a16="http://schemas.microsoft.com/office/drawing/2014/main" id="{CF0BC149-3285-4CA9-AF2F-4F5A97907E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42115" y="5311048"/>
              <a:ext cx="2458362" cy="0"/>
            </a:xfrm>
            <a:prstGeom prst="line">
              <a:avLst/>
            </a:prstGeom>
            <a:noFill/>
            <a:ln w="9525" cap="flat" cmpd="sng" algn="ctr">
              <a:solidFill>
                <a:srgbClr val="FFFFFF">
                  <a:lumMod val="85000"/>
                </a:srgbClr>
              </a:solidFill>
              <a:prstDash val="solid"/>
              <a:tailEnd type="oval"/>
            </a:ln>
            <a:effectLst/>
          </p:spPr>
        </p:cxnSp>
      </p:grpSp>
      <p:sp>
        <p:nvSpPr>
          <p:cNvPr id="78" name="TextBox 93">
            <a:extLst>
              <a:ext uri="{FF2B5EF4-FFF2-40B4-BE49-F238E27FC236}">
                <a16:creationId xmlns:a16="http://schemas.microsoft.com/office/drawing/2014/main" id="{58603C8F-2CAD-4445-B42A-906D227F25D2}"/>
              </a:ext>
            </a:extLst>
          </p:cNvPr>
          <p:cNvSpPr txBox="1"/>
          <p:nvPr/>
        </p:nvSpPr>
        <p:spPr>
          <a:xfrm>
            <a:off x="1478409" y="4809661"/>
            <a:ext cx="27583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lnSpc>
                <a:spcPct val="150000"/>
              </a:lnSpc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A estrutura possibilita com que nossos  Parceiros passem a ter acesso a um grande volume de dados possibilitando análises diversas.</a:t>
            </a:r>
          </a:p>
        </p:txBody>
      </p:sp>
      <p:sp>
        <p:nvSpPr>
          <p:cNvPr id="79" name="TextBox 95">
            <a:extLst>
              <a:ext uri="{FF2B5EF4-FFF2-40B4-BE49-F238E27FC236}">
                <a16:creationId xmlns:a16="http://schemas.microsoft.com/office/drawing/2014/main" id="{F2FEA6A2-20AA-4ABF-A996-FDA65D8E4BC0}"/>
              </a:ext>
            </a:extLst>
          </p:cNvPr>
          <p:cNvSpPr txBox="1"/>
          <p:nvPr/>
        </p:nvSpPr>
        <p:spPr>
          <a:xfrm>
            <a:off x="1479593" y="4234657"/>
            <a:ext cx="1640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Data Lake</a:t>
            </a:r>
            <a:endParaRPr kumimoji="0" lang="id-ID" sz="2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80" name="Picture 3" descr="C:\Users\lfontes\Desktop\eSim Final\Apresentacao\esim logo.png">
            <a:extLst>
              <a:ext uri="{FF2B5EF4-FFF2-40B4-BE49-F238E27FC236}">
                <a16:creationId xmlns:a16="http://schemas.microsoft.com/office/drawing/2014/main" id="{AC0FE6C4-662F-4100-96B5-E57B45C872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30835" y="4304504"/>
            <a:ext cx="876123" cy="59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TextBox 62">
            <a:extLst>
              <a:ext uri="{FF2B5EF4-FFF2-40B4-BE49-F238E27FC236}">
                <a16:creationId xmlns:a16="http://schemas.microsoft.com/office/drawing/2014/main" id="{03967352-A994-43B0-85A9-81A8C4F927C0}"/>
              </a:ext>
            </a:extLst>
          </p:cNvPr>
          <p:cNvSpPr txBox="1"/>
          <p:nvPr/>
        </p:nvSpPr>
        <p:spPr>
          <a:xfrm>
            <a:off x="8310000" y="2751322"/>
            <a:ext cx="2291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lnSpc>
                <a:spcPct val="150000"/>
              </a:lnSpc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Disponibilizamos todos os serviços que sustentam o ciclo de vida da apólice por API’s. Desde a Simulação até o Aviso do Sinistro.</a:t>
            </a:r>
          </a:p>
        </p:txBody>
      </p:sp>
      <p:pic>
        <p:nvPicPr>
          <p:cNvPr id="82" name="Gráfico 81" descr="Banco de dados">
            <a:extLst>
              <a:ext uri="{FF2B5EF4-FFF2-40B4-BE49-F238E27FC236}">
                <a16:creationId xmlns:a16="http://schemas.microsoft.com/office/drawing/2014/main" id="{D1DB5F0B-25CF-41C9-AD33-D56314A233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1017" y="4249607"/>
            <a:ext cx="668927" cy="668927"/>
          </a:xfrm>
          <a:prstGeom prst="rect">
            <a:avLst/>
          </a:prstGeom>
        </p:spPr>
      </p:pic>
      <p:pic>
        <p:nvPicPr>
          <p:cNvPr id="83" name="Imagem 82">
            <a:extLst>
              <a:ext uri="{FF2B5EF4-FFF2-40B4-BE49-F238E27FC236}">
                <a16:creationId xmlns:a16="http://schemas.microsoft.com/office/drawing/2014/main" id="{B653973E-211E-4229-9913-BC3318D6A7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603" y="1691602"/>
            <a:ext cx="724527" cy="72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1962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1CFBCBA-1BED-4E99-8B17-01125C5273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5A5C02-A07E-4688-91F1-860B6B43CBC7}" type="slidenum">
              <a:rPr lang="pt-BR" smtClean="0"/>
              <a:pPr/>
              <a:t>28</a:t>
            </a:fld>
            <a:endParaRPr lang="pt-BR" dirty="0"/>
          </a:p>
        </p:txBody>
      </p:sp>
      <p:pic>
        <p:nvPicPr>
          <p:cNvPr id="6" name="Imagem 5" descr="Uma imagem contendo no interior, em pé, mesa, frente&#10;&#10;Descrição gerada automaticamente">
            <a:extLst>
              <a:ext uri="{FF2B5EF4-FFF2-40B4-BE49-F238E27FC236}">
                <a16:creationId xmlns:a16="http://schemas.microsoft.com/office/drawing/2014/main" id="{1E8962C9-8FF1-4C94-9259-EAB37201E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163" y="-1348781"/>
            <a:ext cx="12295163" cy="8206781"/>
          </a:xfrm>
          <a:prstGeom prst="rect">
            <a:avLst/>
          </a:prstGeom>
        </p:spPr>
      </p:pic>
      <p:sp>
        <p:nvSpPr>
          <p:cNvPr id="84" name="Retângulo: Cantos Arredondados 83">
            <a:extLst>
              <a:ext uri="{FF2B5EF4-FFF2-40B4-BE49-F238E27FC236}">
                <a16:creationId xmlns:a16="http://schemas.microsoft.com/office/drawing/2014/main" id="{FEBCE736-A8D8-4ED1-85B2-900D65D581D1}"/>
              </a:ext>
            </a:extLst>
          </p:cNvPr>
          <p:cNvSpPr/>
          <p:nvPr/>
        </p:nvSpPr>
        <p:spPr>
          <a:xfrm>
            <a:off x="6096000" y="5252905"/>
            <a:ext cx="6096000" cy="1179645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36000" bIns="36000" rtlCol="0" anchor="ctr"/>
          <a:lstStyle/>
          <a:p>
            <a:pPr algn="ctr"/>
            <a:r>
              <a:rPr lang="pt-BR" sz="3200" b="1" dirty="0">
                <a:solidFill>
                  <a:srgbClr val="00B0F0"/>
                </a:solidFill>
              </a:rPr>
              <a:t>Com os pés no presente e olhando para o futuro!</a:t>
            </a:r>
            <a:endParaRPr lang="pt-BR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1545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3773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>
            <a:extLst>
              <a:ext uri="{FF2B5EF4-FFF2-40B4-BE49-F238E27FC236}">
                <a16:creationId xmlns:a16="http://schemas.microsoft.com/office/drawing/2014/main" id="{1C4B8EE9-35AC-482E-89B7-068CBF0B8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COMPARAÇÃO MUNDIAL</a:t>
            </a: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DB9B3557-2DBA-47DF-A0DA-511F19A1221C}"/>
              </a:ext>
            </a:extLst>
          </p:cNvPr>
          <p:cNvGrpSpPr/>
          <p:nvPr/>
        </p:nvGrpSpPr>
        <p:grpSpPr>
          <a:xfrm>
            <a:off x="838200" y="1753195"/>
            <a:ext cx="4577542" cy="4052536"/>
            <a:chOff x="838200" y="1753195"/>
            <a:chExt cx="4064000" cy="4052536"/>
          </a:xfrm>
        </p:grpSpPr>
        <p:graphicFrame>
          <p:nvGraphicFramePr>
            <p:cNvPr id="5" name="Gráfico 4">
              <a:extLst>
                <a:ext uri="{FF2B5EF4-FFF2-40B4-BE49-F238E27FC236}">
                  <a16:creationId xmlns:a16="http://schemas.microsoft.com/office/drawing/2014/main" id="{BACE9860-7DE7-4514-9134-15B76D2A8EB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71525321"/>
                </p:ext>
              </p:extLst>
            </p:nvPr>
          </p:nvGraphicFramePr>
          <p:xfrm>
            <a:off x="838200" y="2533650"/>
            <a:ext cx="4064000" cy="32720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A1334053-DD44-495D-A9F0-C93646B88E8F}"/>
                </a:ext>
              </a:extLst>
            </p:cNvPr>
            <p:cNvSpPr/>
            <p:nvPr/>
          </p:nvSpPr>
          <p:spPr>
            <a:xfrm>
              <a:off x="838200" y="1753195"/>
              <a:ext cx="215922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>
                  <a:solidFill>
                    <a:schemeClr val="tx2"/>
                  </a:solidFill>
                </a:rPr>
                <a:t>PIB per capita </a:t>
              </a:r>
              <a:r>
                <a:rPr lang="en-US" sz="1400" b="1" dirty="0">
                  <a:solidFill>
                    <a:schemeClr val="tx2"/>
                  </a:solidFill>
                </a:rPr>
                <a:t>(US$)</a:t>
              </a:r>
            </a:p>
            <a:p>
              <a:r>
                <a:rPr lang="en-US" sz="1600" dirty="0">
                  <a:solidFill>
                    <a:schemeClr val="tx2"/>
                  </a:solidFill>
                </a:rPr>
                <a:t>2017</a:t>
              </a:r>
            </a:p>
          </p:txBody>
        </p:sp>
        <p:sp>
          <p:nvSpPr>
            <p:cNvPr id="12" name="Seta: de Cima para Baixo 11">
              <a:extLst>
                <a:ext uri="{FF2B5EF4-FFF2-40B4-BE49-F238E27FC236}">
                  <a16:creationId xmlns:a16="http://schemas.microsoft.com/office/drawing/2014/main" id="{AAEAF927-B71A-4910-B6C0-D17512F3574B}"/>
                </a:ext>
              </a:extLst>
            </p:cNvPr>
            <p:cNvSpPr/>
            <p:nvPr/>
          </p:nvSpPr>
          <p:spPr>
            <a:xfrm>
              <a:off x="3268663" y="3124200"/>
              <a:ext cx="161925" cy="1819275"/>
            </a:xfrm>
            <a:prstGeom prst="upDownArrow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619D677C-3C3F-4751-9726-B576D0828B58}"/>
                </a:ext>
              </a:extLst>
            </p:cNvPr>
            <p:cNvSpPr/>
            <p:nvPr/>
          </p:nvSpPr>
          <p:spPr>
            <a:xfrm>
              <a:off x="3374993" y="3833782"/>
              <a:ext cx="47000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>
                  <a:solidFill>
                    <a:schemeClr val="tx2"/>
                  </a:solidFill>
                </a:rPr>
                <a:t>6x</a:t>
              </a:r>
              <a:endParaRPr lang="en-US" sz="20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0D802C04-11B6-4705-96E9-36A1CBE20E10}"/>
              </a:ext>
            </a:extLst>
          </p:cNvPr>
          <p:cNvGrpSpPr/>
          <p:nvPr/>
        </p:nvGrpSpPr>
        <p:grpSpPr>
          <a:xfrm>
            <a:off x="6495756" y="1753195"/>
            <a:ext cx="4577542" cy="4052536"/>
            <a:chOff x="6096000" y="1753195"/>
            <a:chExt cx="4064000" cy="4052536"/>
          </a:xfrm>
        </p:grpSpPr>
        <p:graphicFrame>
          <p:nvGraphicFramePr>
            <p:cNvPr id="14" name="Gráfico 13">
              <a:extLst>
                <a:ext uri="{FF2B5EF4-FFF2-40B4-BE49-F238E27FC236}">
                  <a16:creationId xmlns:a16="http://schemas.microsoft.com/office/drawing/2014/main" id="{A28F1282-B05F-42C9-B4F3-B270E579069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09359084"/>
                </p:ext>
              </p:extLst>
            </p:nvPr>
          </p:nvGraphicFramePr>
          <p:xfrm>
            <a:off x="6096000" y="2533650"/>
            <a:ext cx="4064000" cy="32720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49AF9382-FB17-49E9-A944-0E1CFAD06F49}"/>
                </a:ext>
              </a:extLst>
            </p:cNvPr>
            <p:cNvSpPr/>
            <p:nvPr/>
          </p:nvSpPr>
          <p:spPr>
            <a:xfrm>
              <a:off x="6096000" y="1753195"/>
              <a:ext cx="255059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err="1">
                  <a:solidFill>
                    <a:schemeClr val="tx2"/>
                  </a:solidFill>
                </a:rPr>
                <a:t>Prêmio</a:t>
              </a:r>
              <a:r>
                <a:rPr lang="en-US" sz="2000" b="1" dirty="0">
                  <a:solidFill>
                    <a:schemeClr val="tx2"/>
                  </a:solidFill>
                </a:rPr>
                <a:t> per capita </a:t>
              </a:r>
              <a:r>
                <a:rPr lang="en-US" sz="1400" b="1" dirty="0">
                  <a:solidFill>
                    <a:schemeClr val="tx2"/>
                  </a:solidFill>
                </a:rPr>
                <a:t>(US$)</a:t>
              </a:r>
              <a:endParaRPr lang="en-US" sz="2000" b="1" dirty="0">
                <a:solidFill>
                  <a:schemeClr val="tx2"/>
                </a:solidFill>
              </a:endParaRPr>
            </a:p>
            <a:p>
              <a:r>
                <a:rPr lang="en-US" sz="1600" dirty="0">
                  <a:solidFill>
                    <a:schemeClr val="tx2"/>
                  </a:solidFill>
                </a:rPr>
                <a:t>2018</a:t>
              </a:r>
            </a:p>
          </p:txBody>
        </p:sp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886C01DD-97AB-4A14-B8AC-AA23159950A9}"/>
                </a:ext>
              </a:extLst>
            </p:cNvPr>
            <p:cNvSpPr/>
            <p:nvPr/>
          </p:nvSpPr>
          <p:spPr>
            <a:xfrm>
              <a:off x="8680419" y="3833782"/>
              <a:ext cx="612668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en-US" sz="2000" b="1" dirty="0">
                  <a:solidFill>
                    <a:schemeClr val="tx2"/>
                  </a:solidFill>
                </a:rPr>
                <a:t>12x</a:t>
              </a:r>
              <a:endParaRPr lang="en-US" sz="2000" dirty="0">
                <a:solidFill>
                  <a:schemeClr val="tx2"/>
                </a:solidFill>
              </a:endParaRPr>
            </a:p>
          </p:txBody>
        </p:sp>
        <p:sp>
          <p:nvSpPr>
            <p:cNvPr id="16" name="Seta: de Cima para Baixo 15">
              <a:extLst>
                <a:ext uri="{FF2B5EF4-FFF2-40B4-BE49-F238E27FC236}">
                  <a16:creationId xmlns:a16="http://schemas.microsoft.com/office/drawing/2014/main" id="{94227658-1E6A-4184-9A2C-387BA0D6BB6D}"/>
                </a:ext>
              </a:extLst>
            </p:cNvPr>
            <p:cNvSpPr/>
            <p:nvPr/>
          </p:nvSpPr>
          <p:spPr>
            <a:xfrm>
              <a:off x="8561358" y="3024218"/>
              <a:ext cx="186221" cy="2031325"/>
            </a:xfrm>
            <a:prstGeom prst="upDownArrow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Espaço Reservado para Número de Slide 3">
            <a:extLst>
              <a:ext uri="{FF2B5EF4-FFF2-40B4-BE49-F238E27FC236}">
                <a16:creationId xmlns:a16="http://schemas.microsoft.com/office/drawing/2014/main" id="{88E2617C-4D16-4626-9675-32EC2496ED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3542" y="6432550"/>
            <a:ext cx="1313620" cy="327025"/>
          </a:xfrm>
        </p:spPr>
        <p:txBody>
          <a:bodyPr/>
          <a:lstStyle/>
          <a:p>
            <a:fld id="{CD5A5C02-A07E-4688-91F1-860B6B43CBC7}" type="slidenum">
              <a:rPr lang="pt-BR" smtClean="0"/>
              <a:pPr/>
              <a:t>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73870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>
            <a:extLst>
              <a:ext uri="{FF2B5EF4-FFF2-40B4-BE49-F238E27FC236}">
                <a16:creationId xmlns:a16="http://schemas.microsoft.com/office/drawing/2014/main" id="{1844F409-B652-4015-8193-48BF114573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616" y="2317132"/>
            <a:ext cx="6571584" cy="3906906"/>
          </a:xfrm>
          <a:prstGeom prst="rect">
            <a:avLst/>
          </a:prstGeom>
        </p:spPr>
      </p:pic>
      <p:sp>
        <p:nvSpPr>
          <p:cNvPr id="9" name="Título 8">
            <a:extLst>
              <a:ext uri="{FF2B5EF4-FFF2-40B4-BE49-F238E27FC236}">
                <a16:creationId xmlns:a16="http://schemas.microsoft.com/office/drawing/2014/main" id="{1C4B8EE9-35AC-482E-89B7-068CBF0B8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225"/>
            <a:ext cx="7897837" cy="741364"/>
          </a:xfrm>
        </p:spPr>
        <p:txBody>
          <a:bodyPr/>
          <a:lstStyle/>
          <a:p>
            <a:r>
              <a:rPr lang="pt-BR" dirty="0"/>
              <a:t>PARTICIPAÇÃO DO MERCADO NO PIB</a:t>
            </a:r>
          </a:p>
        </p:txBody>
      </p:sp>
      <p:sp>
        <p:nvSpPr>
          <p:cNvPr id="8" name="Espaço Reservado para Número de Slide 3">
            <a:extLst>
              <a:ext uri="{FF2B5EF4-FFF2-40B4-BE49-F238E27FC236}">
                <a16:creationId xmlns:a16="http://schemas.microsoft.com/office/drawing/2014/main" id="{0163E400-6B21-4AA9-A59A-DAB581CDD3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3542" y="6432550"/>
            <a:ext cx="1313620" cy="327025"/>
          </a:xfrm>
        </p:spPr>
        <p:txBody>
          <a:bodyPr/>
          <a:lstStyle/>
          <a:p>
            <a:fld id="{CD5A5C02-A07E-4688-91F1-860B6B43CBC7}" type="slidenum">
              <a:rPr lang="pt-BR" smtClean="0"/>
              <a:pPr/>
              <a:t>4</a:t>
            </a:fld>
            <a:endParaRPr lang="pt-BR" dirty="0"/>
          </a:p>
        </p:txBody>
      </p:sp>
      <p:graphicFrame>
        <p:nvGraphicFramePr>
          <p:cNvPr id="15" name="Gráfico 14">
            <a:extLst>
              <a:ext uri="{FF2B5EF4-FFF2-40B4-BE49-F238E27FC236}">
                <a16:creationId xmlns:a16="http://schemas.microsoft.com/office/drawing/2014/main" id="{C33E155F-548B-4A20-88E6-D3FF08370F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8622624"/>
              </p:ext>
            </p:extLst>
          </p:nvPr>
        </p:nvGraphicFramePr>
        <p:xfrm>
          <a:off x="6534150" y="657225"/>
          <a:ext cx="5257800" cy="5347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42129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escuro, em pé, preto, morro&#10;&#10;Descrição gerada automaticamente">
            <a:extLst>
              <a:ext uri="{FF2B5EF4-FFF2-40B4-BE49-F238E27FC236}">
                <a16:creationId xmlns:a16="http://schemas.microsoft.com/office/drawing/2014/main" id="{0AB688AF-6F29-408F-B49C-9D50E03084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2325" y="1387478"/>
            <a:ext cx="9101087" cy="5145310"/>
          </a:xfrm>
          <a:prstGeom prst="rect">
            <a:avLst/>
          </a:prstGeom>
        </p:spPr>
      </p:pic>
      <p:graphicFrame>
        <p:nvGraphicFramePr>
          <p:cNvPr id="7" name="Tabela 6">
            <a:extLst>
              <a:ext uri="{FF2B5EF4-FFF2-40B4-BE49-F238E27FC236}">
                <a16:creationId xmlns:a16="http://schemas.microsoft.com/office/drawing/2014/main" id="{9AD1B1FE-DAF0-4F31-A670-28764EFAEB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145832"/>
              </p:ext>
            </p:extLst>
          </p:nvPr>
        </p:nvGraphicFramePr>
        <p:xfrm>
          <a:off x="5143500" y="1712939"/>
          <a:ext cx="6210300" cy="368078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933575">
                  <a:extLst>
                    <a:ext uri="{9D8B030D-6E8A-4147-A177-3AD203B41FA5}">
                      <a16:colId xmlns:a16="http://schemas.microsoft.com/office/drawing/2014/main" val="45696491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279126071"/>
                    </a:ext>
                  </a:extLst>
                </a:gridCol>
                <a:gridCol w="2752725">
                  <a:extLst>
                    <a:ext uri="{9D8B030D-6E8A-4147-A177-3AD203B41FA5}">
                      <a16:colId xmlns:a16="http://schemas.microsoft.com/office/drawing/2014/main" val="3180860525"/>
                    </a:ext>
                  </a:extLst>
                </a:gridCol>
              </a:tblGrid>
              <a:tr h="460098"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 dirty="0">
                          <a:solidFill>
                            <a:schemeClr val="accent1"/>
                          </a:solidFill>
                          <a:effectLst/>
                        </a:rPr>
                        <a:t>País</a:t>
                      </a:r>
                      <a:endParaRPr lang="pt-BR" sz="1600" b="0" i="0" u="none" strike="noStrike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 dirty="0">
                          <a:solidFill>
                            <a:schemeClr val="accent1"/>
                          </a:solidFill>
                          <a:effectLst/>
                        </a:rPr>
                        <a:t>Seguradoras</a:t>
                      </a:r>
                      <a:endParaRPr lang="pt-BR" sz="1600" b="0" i="0" u="none" strike="noStrike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600" u="none" strike="noStrike" dirty="0">
                          <a:solidFill>
                            <a:schemeClr val="accent1"/>
                          </a:solidFill>
                          <a:effectLst/>
                        </a:rPr>
                        <a:t>Habitantes/seguradoras</a:t>
                      </a:r>
                      <a:endParaRPr lang="pt-BR" sz="1600" b="0" i="0" u="none" strike="noStrike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0487294"/>
                  </a:ext>
                </a:extLst>
              </a:tr>
              <a:tr h="460098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Brasil</a:t>
                      </a:r>
                      <a:endParaRPr lang="pt-BR" sz="18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119</a:t>
                      </a:r>
                      <a:endParaRPr lang="pt-BR" sz="18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b="1" u="none" strike="noStrike" dirty="0">
                          <a:solidFill>
                            <a:schemeClr val="tx2"/>
                          </a:solidFill>
                          <a:effectLst/>
                        </a:rPr>
                        <a:t>1.758.823</a:t>
                      </a:r>
                      <a:endParaRPr lang="pt-BR" sz="1800" b="1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177028"/>
                  </a:ext>
                </a:extLst>
              </a:tr>
              <a:tr h="460098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Chile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68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265.441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2186780"/>
                  </a:ext>
                </a:extLst>
              </a:tr>
              <a:tr h="460098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Austrália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115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213.913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6395882"/>
                  </a:ext>
                </a:extLst>
              </a:tr>
              <a:tr h="460098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Alemanha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340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243.500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2563873"/>
                  </a:ext>
                </a:extLst>
              </a:tr>
              <a:tr h="460098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Estados Unidos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4167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78.161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982854"/>
                  </a:ext>
                </a:extLst>
              </a:tr>
              <a:tr h="460098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Argentina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u="none" strike="noStrike">
                          <a:solidFill>
                            <a:schemeClr val="tx2"/>
                          </a:solidFill>
                          <a:effectLst/>
                        </a:rPr>
                        <a:t>186</a:t>
                      </a:r>
                      <a:endParaRPr lang="pt-BR" sz="18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238.011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4096855"/>
                  </a:ext>
                </a:extLst>
              </a:tr>
              <a:tr h="460098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África do Sul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161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352.298</a:t>
                      </a:r>
                      <a:endParaRPr lang="pt-BR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304702"/>
                  </a:ext>
                </a:extLst>
              </a:tr>
            </a:tbl>
          </a:graphicData>
        </a:graphic>
      </p:graphicFrame>
      <p:sp>
        <p:nvSpPr>
          <p:cNvPr id="9" name="Título 8">
            <a:extLst>
              <a:ext uri="{FF2B5EF4-FFF2-40B4-BE49-F238E27FC236}">
                <a16:creationId xmlns:a16="http://schemas.microsoft.com/office/drawing/2014/main" id="{1C4B8EE9-35AC-482E-89B7-068CBF0B8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225"/>
            <a:ext cx="4400550" cy="741364"/>
          </a:xfrm>
        </p:spPr>
        <p:txBody>
          <a:bodyPr/>
          <a:lstStyle/>
          <a:p>
            <a:r>
              <a:rPr lang="pt-BR" dirty="0"/>
              <a:t>COMPARAÇÃO MUNDIAL</a:t>
            </a:r>
          </a:p>
        </p:txBody>
      </p:sp>
      <p:pic>
        <p:nvPicPr>
          <p:cNvPr id="1028" name="Picture 4" descr="Flag: South Africa on Apple iOS 13.3">
            <a:extLst>
              <a:ext uri="{FF2B5EF4-FFF2-40B4-BE49-F238E27FC236}">
                <a16:creationId xmlns:a16="http://schemas.microsoft.com/office/drawing/2014/main" id="{C0A58940-119B-4CF1-BEDC-A0C9CD3913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6" y="4879374"/>
            <a:ext cx="561974" cy="56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lag: Brazil on Apple iOS 13.3">
            <a:extLst>
              <a:ext uri="{FF2B5EF4-FFF2-40B4-BE49-F238E27FC236}">
                <a16:creationId xmlns:a16="http://schemas.microsoft.com/office/drawing/2014/main" id="{CAF3E966-1A81-49B6-B3F9-BE3029D855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6" y="2132014"/>
            <a:ext cx="561974" cy="56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lag: Chile on Apple iOS 13.3">
            <a:extLst>
              <a:ext uri="{FF2B5EF4-FFF2-40B4-BE49-F238E27FC236}">
                <a16:creationId xmlns:a16="http://schemas.microsoft.com/office/drawing/2014/main" id="{C3C6A224-82FD-41E4-BDF4-B545B1ABB4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6" y="2589907"/>
            <a:ext cx="561974" cy="56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lag: Australia on Apple iOS 13.3">
            <a:extLst>
              <a:ext uri="{FF2B5EF4-FFF2-40B4-BE49-F238E27FC236}">
                <a16:creationId xmlns:a16="http://schemas.microsoft.com/office/drawing/2014/main" id="{A50AA937-38B7-4D9A-A175-C4E8D046E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6" y="3047800"/>
            <a:ext cx="561974" cy="56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lag: Germany on Apple iOS 13.3">
            <a:extLst>
              <a:ext uri="{FF2B5EF4-FFF2-40B4-BE49-F238E27FC236}">
                <a16:creationId xmlns:a16="http://schemas.microsoft.com/office/drawing/2014/main" id="{358442C5-B0A1-4AC9-8B81-B2CE1D905E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6" y="3505693"/>
            <a:ext cx="561974" cy="56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Flag: United States on Apple iOS 13.3">
            <a:extLst>
              <a:ext uri="{FF2B5EF4-FFF2-40B4-BE49-F238E27FC236}">
                <a16:creationId xmlns:a16="http://schemas.microsoft.com/office/drawing/2014/main" id="{275EBD60-6555-482C-8C19-42BB130FC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6" y="3963586"/>
            <a:ext cx="561974" cy="56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Flag: Argentina on Apple iOS 13.3">
            <a:extLst>
              <a:ext uri="{FF2B5EF4-FFF2-40B4-BE49-F238E27FC236}">
                <a16:creationId xmlns:a16="http://schemas.microsoft.com/office/drawing/2014/main" id="{40F72C7D-8814-4A32-A8E0-C76D864380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6" y="4421479"/>
            <a:ext cx="561974" cy="56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Espaço Reservado para Número de Slide 3">
            <a:extLst>
              <a:ext uri="{FF2B5EF4-FFF2-40B4-BE49-F238E27FC236}">
                <a16:creationId xmlns:a16="http://schemas.microsoft.com/office/drawing/2014/main" id="{EF842957-3DE3-4B2D-975A-655EB5C5C0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73542" y="6432550"/>
            <a:ext cx="1313620" cy="327025"/>
          </a:xfrm>
        </p:spPr>
        <p:txBody>
          <a:bodyPr/>
          <a:lstStyle/>
          <a:p>
            <a:fld id="{CD5A5C02-A07E-4688-91F1-860B6B43CBC7}" type="slidenum">
              <a:rPr lang="pt-BR" smtClean="0"/>
              <a:pPr/>
              <a:t>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46208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A8374C61-ED83-4C27-B1A0-DD8669037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225"/>
            <a:ext cx="5010150" cy="741364"/>
          </a:xfrm>
        </p:spPr>
        <p:txBody>
          <a:bodyPr/>
          <a:lstStyle/>
          <a:p>
            <a:r>
              <a:rPr lang="pt-BR" dirty="0"/>
              <a:t>MERCADO </a:t>
            </a:r>
            <a:r>
              <a:rPr lang="pt-BR" dirty="0">
                <a:solidFill>
                  <a:schemeClr val="tx2"/>
                </a:solidFill>
              </a:rPr>
              <a:t>x</a:t>
            </a:r>
            <a:br>
              <a:rPr lang="pt-BR" dirty="0"/>
            </a:br>
            <a:r>
              <a:rPr lang="pt-BR" dirty="0"/>
              <a:t>INVESTIMENTOS FEDERAIS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1CFBCBA-1BED-4E99-8B17-01125C5273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5A5C02-A07E-4688-91F1-860B6B43CBC7}" type="slidenum">
              <a:rPr lang="pt-BR" smtClean="0"/>
              <a:pPr/>
              <a:t>6</a:t>
            </a:fld>
            <a:endParaRPr lang="pt-BR" dirty="0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044B7DEE-6A28-4423-A108-AF7F1672A3D9}"/>
              </a:ext>
            </a:extLst>
          </p:cNvPr>
          <p:cNvGrpSpPr/>
          <p:nvPr/>
        </p:nvGrpSpPr>
        <p:grpSpPr>
          <a:xfrm>
            <a:off x="838200" y="2638425"/>
            <a:ext cx="4577542" cy="3390900"/>
            <a:chOff x="838200" y="1753195"/>
            <a:chExt cx="4064000" cy="4052536"/>
          </a:xfrm>
        </p:grpSpPr>
        <p:graphicFrame>
          <p:nvGraphicFramePr>
            <p:cNvPr id="8" name="Gráfico 7">
              <a:extLst>
                <a:ext uri="{FF2B5EF4-FFF2-40B4-BE49-F238E27FC236}">
                  <a16:creationId xmlns:a16="http://schemas.microsoft.com/office/drawing/2014/main" id="{15D33E5B-4C99-4721-B99C-D19F8409AF5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5721496"/>
                </p:ext>
              </p:extLst>
            </p:nvPr>
          </p:nvGraphicFramePr>
          <p:xfrm>
            <a:off x="838200" y="2533650"/>
            <a:ext cx="4064000" cy="32720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11AEC50F-54C7-4D0C-A42C-C1C4B2E4C45C}"/>
                </a:ext>
              </a:extLst>
            </p:cNvPr>
            <p:cNvSpPr/>
            <p:nvPr/>
          </p:nvSpPr>
          <p:spPr>
            <a:xfrm>
              <a:off x="838200" y="1753195"/>
              <a:ext cx="3800310" cy="772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>
                  <a:solidFill>
                    <a:schemeClr val="tx2"/>
                  </a:solidFill>
                </a:rPr>
                <a:t>Volume de </a:t>
              </a:r>
              <a:r>
                <a:rPr lang="pt-BR" sz="2000" b="1" dirty="0">
                  <a:solidFill>
                    <a:schemeClr val="tx2"/>
                  </a:solidFill>
                </a:rPr>
                <a:t>comissões</a:t>
              </a:r>
              <a:r>
                <a:rPr lang="en-US" sz="2000" b="1" dirty="0">
                  <a:solidFill>
                    <a:schemeClr val="tx2"/>
                  </a:solidFill>
                </a:rPr>
                <a:t> </a:t>
              </a:r>
              <a:r>
                <a:rPr lang="en-US" sz="1400" b="1" dirty="0">
                  <a:solidFill>
                    <a:schemeClr val="tx2"/>
                  </a:solidFill>
                </a:rPr>
                <a:t>(</a:t>
              </a:r>
              <a:r>
                <a:rPr lang="pt-BR" sz="1400" b="1" dirty="0">
                  <a:solidFill>
                    <a:schemeClr val="tx2"/>
                  </a:solidFill>
                </a:rPr>
                <a:t>bilhões</a:t>
              </a:r>
              <a:r>
                <a:rPr lang="en-US" sz="1400" b="1" dirty="0">
                  <a:solidFill>
                    <a:schemeClr val="tx2"/>
                  </a:solidFill>
                </a:rPr>
                <a:t> de R$)</a:t>
              </a:r>
            </a:p>
            <a:p>
              <a:r>
                <a:rPr lang="en-US" sz="1600" dirty="0">
                  <a:solidFill>
                    <a:schemeClr val="tx2"/>
                  </a:solidFill>
                </a:rPr>
                <a:t>2019</a:t>
              </a:r>
            </a:p>
          </p:txBody>
        </p:sp>
      </p:grp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710E1615-0748-4334-B1EB-81D45EF5A219}"/>
              </a:ext>
            </a:extLst>
          </p:cNvPr>
          <p:cNvSpPr/>
          <p:nvPr/>
        </p:nvSpPr>
        <p:spPr>
          <a:xfrm>
            <a:off x="8077200" y="2931370"/>
            <a:ext cx="3457574" cy="10372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36000" bIns="36000" rtlCol="0" anchor="ctr"/>
          <a:lstStyle/>
          <a:p>
            <a:r>
              <a:rPr lang="pt-BR" dirty="0"/>
              <a:t>Minha Casa,</a:t>
            </a:r>
          </a:p>
          <a:p>
            <a:r>
              <a:rPr lang="pt-BR" dirty="0"/>
              <a:t>Minha Vida</a:t>
            </a: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63B3EE9D-60F3-4C85-9885-9B79089A1455}"/>
              </a:ext>
            </a:extLst>
          </p:cNvPr>
          <p:cNvSpPr/>
          <p:nvPr/>
        </p:nvSpPr>
        <p:spPr>
          <a:xfrm>
            <a:off x="10038019" y="3038169"/>
            <a:ext cx="1379216" cy="8125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accent2">
                    <a:lumMod val="75000"/>
                  </a:schemeClr>
                </a:solidFill>
              </a:rPr>
              <a:t>R$ 2,8 bilhões</a:t>
            </a: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61CC748A-084F-489A-ACF0-8386341D6565}"/>
              </a:ext>
            </a:extLst>
          </p:cNvPr>
          <p:cNvSpPr/>
          <p:nvPr/>
        </p:nvSpPr>
        <p:spPr>
          <a:xfrm>
            <a:off x="8077200" y="4186751"/>
            <a:ext cx="3457574" cy="1037255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36000" bIns="36000" rtlCol="0" anchor="ctr"/>
          <a:lstStyle/>
          <a:p>
            <a:r>
              <a:rPr lang="pt-BR" dirty="0"/>
              <a:t>Bolsa Família</a:t>
            </a:r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61E422A0-2D7F-4E2C-9D22-B405EDE3CDD4}"/>
              </a:ext>
            </a:extLst>
          </p:cNvPr>
          <p:cNvSpPr/>
          <p:nvPr/>
        </p:nvSpPr>
        <p:spPr>
          <a:xfrm>
            <a:off x="10038019" y="4293550"/>
            <a:ext cx="1379216" cy="8125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00B0F0"/>
                </a:solidFill>
              </a:rPr>
              <a:t>R$ 29,5 bilhões</a:t>
            </a:r>
          </a:p>
        </p:txBody>
      </p: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93589ECA-A2FE-4950-8265-24DC64C56089}"/>
              </a:ext>
            </a:extLst>
          </p:cNvPr>
          <p:cNvCxnSpPr>
            <a:cxnSpLocks/>
          </p:cNvCxnSpPr>
          <p:nvPr/>
        </p:nvCxnSpPr>
        <p:spPr>
          <a:xfrm>
            <a:off x="981075" y="5362575"/>
            <a:ext cx="630214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tângulo 18">
            <a:extLst>
              <a:ext uri="{FF2B5EF4-FFF2-40B4-BE49-F238E27FC236}">
                <a16:creationId xmlns:a16="http://schemas.microsoft.com/office/drawing/2014/main" id="{322B4C63-7ACB-4804-B600-FECDF0921F10}"/>
              </a:ext>
            </a:extLst>
          </p:cNvPr>
          <p:cNvSpPr/>
          <p:nvPr/>
        </p:nvSpPr>
        <p:spPr>
          <a:xfrm>
            <a:off x="6331985" y="323854"/>
            <a:ext cx="393245" cy="503872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03672B2F-2A57-498A-8610-D5159286271C}"/>
              </a:ext>
            </a:extLst>
          </p:cNvPr>
          <p:cNvSpPr/>
          <p:nvPr/>
        </p:nvSpPr>
        <p:spPr>
          <a:xfrm>
            <a:off x="6096000" y="4762504"/>
            <a:ext cx="393245" cy="6000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Conector: Angulado 21">
            <a:extLst>
              <a:ext uri="{FF2B5EF4-FFF2-40B4-BE49-F238E27FC236}">
                <a16:creationId xmlns:a16="http://schemas.microsoft.com/office/drawing/2014/main" id="{DEB129B9-9F9F-42F0-9EEA-372A39EFF6C5}"/>
              </a:ext>
            </a:extLst>
          </p:cNvPr>
          <p:cNvCxnSpPr>
            <a:cxnSpLocks/>
            <a:stCxn id="12" idx="1"/>
            <a:endCxn id="20" idx="3"/>
          </p:cNvCxnSpPr>
          <p:nvPr/>
        </p:nvCxnSpPr>
        <p:spPr>
          <a:xfrm rot="10800000" flipV="1">
            <a:off x="6489246" y="3449998"/>
            <a:ext cx="1587955" cy="1612542"/>
          </a:xfrm>
          <a:prstGeom prst="bentConnector3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: Angulado 23">
            <a:extLst>
              <a:ext uri="{FF2B5EF4-FFF2-40B4-BE49-F238E27FC236}">
                <a16:creationId xmlns:a16="http://schemas.microsoft.com/office/drawing/2014/main" id="{B37D0F1C-BD01-4688-9D3E-8990F03C54D0}"/>
              </a:ext>
            </a:extLst>
          </p:cNvPr>
          <p:cNvCxnSpPr>
            <a:cxnSpLocks/>
            <a:stCxn id="14" idx="1"/>
            <a:endCxn id="19" idx="3"/>
          </p:cNvCxnSpPr>
          <p:nvPr/>
        </p:nvCxnSpPr>
        <p:spPr>
          <a:xfrm rot="10800000">
            <a:off x="6725230" y="2843215"/>
            <a:ext cx="1351970" cy="1862164"/>
          </a:xfrm>
          <a:prstGeom prst="bentConnector3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tângulo 16">
            <a:extLst>
              <a:ext uri="{FF2B5EF4-FFF2-40B4-BE49-F238E27FC236}">
                <a16:creationId xmlns:a16="http://schemas.microsoft.com/office/drawing/2014/main" id="{D8C32D4A-5C81-465E-814A-089DDAF41B58}"/>
              </a:ext>
            </a:extLst>
          </p:cNvPr>
          <p:cNvSpPr/>
          <p:nvPr/>
        </p:nvSpPr>
        <p:spPr>
          <a:xfrm>
            <a:off x="9575924" y="6004690"/>
            <a:ext cx="24112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*Fontes: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Susep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Orçamento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da </a:t>
            </a:r>
            <a:r>
              <a:rPr lang="en-US" sz="10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União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709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A8374C61-ED83-4C27-B1A0-DD8669037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238" y="402452"/>
            <a:ext cx="3600450" cy="741364"/>
          </a:xfrm>
        </p:spPr>
        <p:txBody>
          <a:bodyPr/>
          <a:lstStyle/>
          <a:p>
            <a:r>
              <a:rPr lang="pt-BR" dirty="0"/>
              <a:t>SHARE DE PRÊMIO</a:t>
            </a:r>
            <a:br>
              <a:rPr lang="pt-BR" dirty="0"/>
            </a:br>
            <a:r>
              <a:rPr lang="pt-BR" b="0" dirty="0"/>
              <a:t>2019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1CFBCBA-1BED-4E99-8B17-01125C5273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5A5C02-A07E-4688-91F1-860B6B43CBC7}" type="slidenum">
              <a:rPr lang="pt-BR" smtClean="0"/>
              <a:pPr/>
              <a:t>7</a:t>
            </a:fld>
            <a:endParaRPr lang="pt-BR" dirty="0"/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BC71D1EB-679B-4D30-AAF5-F228477A3C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4115127"/>
              </p:ext>
            </p:extLst>
          </p:nvPr>
        </p:nvGraphicFramePr>
        <p:xfrm>
          <a:off x="2243501" y="98425"/>
          <a:ext cx="12626049" cy="6203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36769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A8374C61-ED83-4C27-B1A0-DD8669037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MERCADO DE VIDA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1CFBCBA-1BED-4E99-8B17-01125C5273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5A5C02-A07E-4688-91F1-860B6B43CBC7}" type="slidenum">
              <a:rPr lang="pt-BR" smtClean="0"/>
              <a:pPr/>
              <a:t>8</a:t>
            </a:fld>
            <a:endParaRPr lang="pt-BR" dirty="0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94B26D33-84D8-4DC4-8794-81E07E3F8940}"/>
              </a:ext>
            </a:extLst>
          </p:cNvPr>
          <p:cNvGrpSpPr/>
          <p:nvPr/>
        </p:nvGrpSpPr>
        <p:grpSpPr>
          <a:xfrm>
            <a:off x="535803" y="1810679"/>
            <a:ext cx="5466541" cy="4082868"/>
            <a:chOff x="760615" y="1810679"/>
            <a:chExt cx="5105976" cy="4082868"/>
          </a:xfrm>
        </p:grpSpPr>
        <p:graphicFrame>
          <p:nvGraphicFramePr>
            <p:cNvPr id="24" name="Gráfico 23">
              <a:extLst>
                <a:ext uri="{FF2B5EF4-FFF2-40B4-BE49-F238E27FC236}">
                  <a16:creationId xmlns:a16="http://schemas.microsoft.com/office/drawing/2014/main" id="{144B7B55-0682-4A04-A7F9-3D5E5DFFE8C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46482712"/>
                </p:ext>
              </p:extLst>
            </p:nvPr>
          </p:nvGraphicFramePr>
          <p:xfrm>
            <a:off x="760615" y="1810679"/>
            <a:ext cx="5105976" cy="40828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5" name="CaixaDeTexto 1">
              <a:extLst>
                <a:ext uri="{FF2B5EF4-FFF2-40B4-BE49-F238E27FC236}">
                  <a16:creationId xmlns:a16="http://schemas.microsoft.com/office/drawing/2014/main" id="{A9F26FC8-3F5C-47BF-8BAB-B0D092E4F7FF}"/>
                </a:ext>
              </a:extLst>
            </p:cNvPr>
            <p:cNvSpPr txBox="1"/>
            <p:nvPr/>
          </p:nvSpPr>
          <p:spPr>
            <a:xfrm>
              <a:off x="2182756" y="2885273"/>
              <a:ext cx="1963287" cy="276998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CAGR: + 13,3%</a:t>
              </a:r>
            </a:p>
          </p:txBody>
        </p:sp>
        <p:sp>
          <p:nvSpPr>
            <p:cNvPr id="27" name="CaixaDeTexto 1">
              <a:extLst>
                <a:ext uri="{FF2B5EF4-FFF2-40B4-BE49-F238E27FC236}">
                  <a16:creationId xmlns:a16="http://schemas.microsoft.com/office/drawing/2014/main" id="{0DC24001-7B05-441B-A672-6ABBC1661ED7}"/>
                </a:ext>
              </a:extLst>
            </p:cNvPr>
            <p:cNvSpPr txBox="1"/>
            <p:nvPr/>
          </p:nvSpPr>
          <p:spPr>
            <a:xfrm>
              <a:off x="4607331" y="2619377"/>
              <a:ext cx="522126" cy="647698"/>
            </a:xfrm>
            <a:prstGeom prst="rect">
              <a:avLst/>
            </a:prstGeom>
            <a:solidFill>
              <a:schemeClr val="bg1"/>
            </a:solidFill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lIns="0" rIns="0" rtlCol="0" anchor="b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b="1" i="0" u="none" strike="noStrike" kern="1200" cap="none" spc="0" normalizeH="0" baseline="0" noProof="0" dirty="0">
                  <a:ln>
                    <a:noFill/>
                  </a:ln>
                  <a:solidFill>
                    <a:srgbClr val="0079C5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+ 12,3%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b="1" i="0" u="none" strike="noStrike" kern="1200" cap="none" spc="0" normalizeH="0" baseline="0" noProof="0" dirty="0">
                  <a:ln>
                    <a:noFill/>
                  </a:ln>
                  <a:solidFill>
                    <a:srgbClr val="0079C5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YoY</a:t>
              </a:r>
            </a:p>
          </p:txBody>
        </p:sp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00313163-02D5-4141-8FFB-38A60C34BE66}"/>
              </a:ext>
            </a:extLst>
          </p:cNvPr>
          <p:cNvGrpSpPr/>
          <p:nvPr/>
        </p:nvGrpSpPr>
        <p:grpSpPr>
          <a:xfrm>
            <a:off x="6189658" y="1807234"/>
            <a:ext cx="5466541" cy="4082868"/>
            <a:chOff x="6325409" y="1807234"/>
            <a:chExt cx="5105976" cy="4082868"/>
          </a:xfrm>
        </p:grpSpPr>
        <p:graphicFrame>
          <p:nvGraphicFramePr>
            <p:cNvPr id="23" name="Gráfico 22">
              <a:extLst>
                <a:ext uri="{FF2B5EF4-FFF2-40B4-BE49-F238E27FC236}">
                  <a16:creationId xmlns:a16="http://schemas.microsoft.com/office/drawing/2014/main" id="{0E088D8A-9999-49DD-811B-7CDA039B70A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22496444"/>
                </p:ext>
              </p:extLst>
            </p:nvPr>
          </p:nvGraphicFramePr>
          <p:xfrm>
            <a:off x="6325409" y="1807234"/>
            <a:ext cx="5105976" cy="408286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6" name="CaixaDeTexto 1">
              <a:extLst>
                <a:ext uri="{FF2B5EF4-FFF2-40B4-BE49-F238E27FC236}">
                  <a16:creationId xmlns:a16="http://schemas.microsoft.com/office/drawing/2014/main" id="{7731F626-77A5-4857-B3CE-5151F8900DA3}"/>
                </a:ext>
              </a:extLst>
            </p:cNvPr>
            <p:cNvSpPr txBox="1"/>
            <p:nvPr/>
          </p:nvSpPr>
          <p:spPr>
            <a:xfrm>
              <a:off x="7996317" y="2892270"/>
              <a:ext cx="1764160" cy="276998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CAGR: + 6,1%</a:t>
              </a:r>
            </a:p>
          </p:txBody>
        </p:sp>
        <p:sp>
          <p:nvSpPr>
            <p:cNvPr id="28" name="CaixaDeTexto 1">
              <a:extLst>
                <a:ext uri="{FF2B5EF4-FFF2-40B4-BE49-F238E27FC236}">
                  <a16:creationId xmlns:a16="http://schemas.microsoft.com/office/drawing/2014/main" id="{7649D938-992D-4D3B-9CFB-FD590AFDFB11}"/>
                </a:ext>
              </a:extLst>
            </p:cNvPr>
            <p:cNvSpPr txBox="1"/>
            <p:nvPr/>
          </p:nvSpPr>
          <p:spPr>
            <a:xfrm>
              <a:off x="10064124" y="2619376"/>
              <a:ext cx="609419" cy="542896"/>
            </a:xfrm>
            <a:prstGeom prst="rect">
              <a:avLst/>
            </a:prstGeom>
            <a:solidFill>
              <a:schemeClr val="bg1"/>
            </a:solidFill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lIns="0" rIns="0" rtlCol="0" anchor="b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b="1" i="0" u="none" strike="noStrike" kern="1200" cap="none" spc="0" normalizeH="0" baseline="0" noProof="0" dirty="0">
                  <a:ln>
                    <a:noFill/>
                  </a:ln>
                  <a:solidFill>
                    <a:srgbClr val="0079C5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+ 9,8%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b="1" i="0" u="none" strike="noStrike" kern="1200" cap="none" spc="0" normalizeH="0" baseline="0" noProof="0" dirty="0">
                  <a:ln>
                    <a:noFill/>
                  </a:ln>
                  <a:solidFill>
                    <a:srgbClr val="0079C5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YoY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392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A8374C61-ED83-4C27-B1A0-DD8669037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MERCADO DE PREVIDÊNCIA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1CFBCBA-1BED-4E99-8B17-01125C5273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5A5C02-A07E-4688-91F1-860B6B43CBC7}" type="slidenum">
              <a:rPr lang="pt-BR" smtClean="0"/>
              <a:pPr/>
              <a:t>9</a:t>
            </a:fld>
            <a:endParaRPr lang="pt-BR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67B12094-9F7D-4919-9BEC-CD5DE531093F}"/>
              </a:ext>
            </a:extLst>
          </p:cNvPr>
          <p:cNvGrpSpPr/>
          <p:nvPr/>
        </p:nvGrpSpPr>
        <p:grpSpPr>
          <a:xfrm>
            <a:off x="4866290" y="1575759"/>
            <a:ext cx="6259683" cy="2232067"/>
            <a:chOff x="5000195" y="1570719"/>
            <a:chExt cx="6259683" cy="2232067"/>
          </a:xfrm>
        </p:grpSpPr>
        <p:graphicFrame>
          <p:nvGraphicFramePr>
            <p:cNvPr id="9" name="Gráfico 8">
              <a:extLst>
                <a:ext uri="{FF2B5EF4-FFF2-40B4-BE49-F238E27FC236}">
                  <a16:creationId xmlns:a16="http://schemas.microsoft.com/office/drawing/2014/main" id="{59F0EB50-B966-4297-92E0-17E5CAA8337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04447901"/>
                </p:ext>
              </p:extLst>
            </p:nvPr>
          </p:nvGraphicFramePr>
          <p:xfrm>
            <a:off x="5000195" y="1570719"/>
            <a:ext cx="6259683" cy="22320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0" name="CaixaDeTexto 1">
              <a:extLst>
                <a:ext uri="{FF2B5EF4-FFF2-40B4-BE49-F238E27FC236}">
                  <a16:creationId xmlns:a16="http://schemas.microsoft.com/office/drawing/2014/main" id="{A4743EAA-1586-45F8-9851-D4B71A6AA146}"/>
                </a:ext>
              </a:extLst>
            </p:cNvPr>
            <p:cNvSpPr txBox="1"/>
            <p:nvPr/>
          </p:nvSpPr>
          <p:spPr>
            <a:xfrm>
              <a:off x="7413186" y="2037925"/>
              <a:ext cx="1661527" cy="276998"/>
            </a:xfrm>
            <a:prstGeom prst="rect">
              <a:avLst/>
            </a:prstGeom>
            <a:solidFill>
              <a:schemeClr val="bg1"/>
            </a:solidFill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CAGR: + 27,8%</a:t>
              </a:r>
            </a:p>
          </p:txBody>
        </p:sp>
        <p:sp>
          <p:nvSpPr>
            <p:cNvPr id="11" name="CaixaDeTexto 1">
              <a:extLst>
                <a:ext uri="{FF2B5EF4-FFF2-40B4-BE49-F238E27FC236}">
                  <a16:creationId xmlns:a16="http://schemas.microsoft.com/office/drawing/2014/main" id="{184F42DA-65AA-44D6-A723-6990293FC081}"/>
                </a:ext>
              </a:extLst>
            </p:cNvPr>
            <p:cNvSpPr txBox="1"/>
            <p:nvPr/>
          </p:nvSpPr>
          <p:spPr>
            <a:xfrm>
              <a:off x="9697673" y="2149697"/>
              <a:ext cx="665369" cy="440355"/>
            </a:xfrm>
            <a:prstGeom prst="rect">
              <a:avLst/>
            </a:prstGeom>
            <a:solidFill>
              <a:schemeClr val="bg1"/>
            </a:solidFill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lIns="0" rIns="0" rtlCol="0" anchor="b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b="1" i="0" u="none" strike="noStrike" kern="1200" cap="none" spc="0" normalizeH="0" baseline="0" noProof="0" dirty="0">
                  <a:ln>
                    <a:noFill/>
                  </a:ln>
                  <a:solidFill>
                    <a:srgbClr val="0079C5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+ 52,2%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b="1" i="0" u="none" strike="noStrike" kern="1200" cap="none" spc="0" normalizeH="0" baseline="0" noProof="0" dirty="0">
                  <a:ln>
                    <a:noFill/>
                  </a:ln>
                  <a:solidFill>
                    <a:srgbClr val="0079C5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YoY</a:t>
              </a:r>
            </a:p>
          </p:txBody>
        </p:sp>
      </p:grp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E4155D5E-55DB-4F1B-A4CB-DDCC82BD14A4}"/>
              </a:ext>
            </a:extLst>
          </p:cNvPr>
          <p:cNvGrpSpPr/>
          <p:nvPr/>
        </p:nvGrpSpPr>
        <p:grpSpPr>
          <a:xfrm>
            <a:off x="675718" y="1558403"/>
            <a:ext cx="4094880" cy="4409287"/>
            <a:chOff x="809623" y="1553363"/>
            <a:chExt cx="4094880" cy="4609311"/>
          </a:xfrm>
        </p:grpSpPr>
        <p:graphicFrame>
          <p:nvGraphicFramePr>
            <p:cNvPr id="13" name="Gráfico 12">
              <a:extLst>
                <a:ext uri="{FF2B5EF4-FFF2-40B4-BE49-F238E27FC236}">
                  <a16:creationId xmlns:a16="http://schemas.microsoft.com/office/drawing/2014/main" id="{13EC9868-1DA4-4BE5-B452-AE30CC63396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50991444"/>
                </p:ext>
              </p:extLst>
            </p:nvPr>
          </p:nvGraphicFramePr>
          <p:xfrm>
            <a:off x="809623" y="1553363"/>
            <a:ext cx="4094880" cy="46093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4" name="CaixaDeTexto 1">
              <a:extLst>
                <a:ext uri="{FF2B5EF4-FFF2-40B4-BE49-F238E27FC236}">
                  <a16:creationId xmlns:a16="http://schemas.microsoft.com/office/drawing/2014/main" id="{FEFEA968-5B6B-4F3A-AAC9-6F129534D8B9}"/>
                </a:ext>
              </a:extLst>
            </p:cNvPr>
            <p:cNvSpPr txBox="1"/>
            <p:nvPr/>
          </p:nvSpPr>
          <p:spPr>
            <a:xfrm>
              <a:off x="2019066" y="2442681"/>
              <a:ext cx="1675994" cy="276997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CAGR: + 18,8%</a:t>
              </a:r>
            </a:p>
          </p:txBody>
        </p:sp>
        <p:sp>
          <p:nvSpPr>
            <p:cNvPr id="15" name="CaixaDeTexto 1">
              <a:extLst>
                <a:ext uri="{FF2B5EF4-FFF2-40B4-BE49-F238E27FC236}">
                  <a16:creationId xmlns:a16="http://schemas.microsoft.com/office/drawing/2014/main" id="{242ECEC6-0ED5-46D1-9A44-1E8390182B69}"/>
                </a:ext>
              </a:extLst>
            </p:cNvPr>
            <p:cNvSpPr txBox="1"/>
            <p:nvPr/>
          </p:nvSpPr>
          <p:spPr>
            <a:xfrm>
              <a:off x="3598237" y="2886742"/>
              <a:ext cx="684027" cy="529134"/>
            </a:xfrm>
            <a:prstGeom prst="rect">
              <a:avLst/>
            </a:prstGeom>
            <a:solidFill>
              <a:schemeClr val="bg1"/>
            </a:solidFill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lIns="0" rIns="0" rtlCol="0" anchor="b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b="1" i="0" u="none" strike="noStrike" kern="1200" cap="none" spc="0" normalizeH="0" baseline="0" noProof="0" dirty="0">
                  <a:ln>
                    <a:noFill/>
                  </a:ln>
                  <a:solidFill>
                    <a:srgbClr val="0079C5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+ 20,6%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b="1" i="0" u="none" strike="noStrike" kern="1200" cap="none" spc="0" normalizeH="0" baseline="0" noProof="0" dirty="0">
                  <a:ln>
                    <a:noFill/>
                  </a:ln>
                  <a:solidFill>
                    <a:srgbClr val="0079C5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YoY</a:t>
              </a:r>
            </a:p>
          </p:txBody>
        </p:sp>
      </p:grp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2FE0A2F3-4370-4A0E-BA59-3FACA0E8EF79}"/>
              </a:ext>
            </a:extLst>
          </p:cNvPr>
          <p:cNvGrpSpPr/>
          <p:nvPr/>
        </p:nvGrpSpPr>
        <p:grpSpPr>
          <a:xfrm>
            <a:off x="4866290" y="3807826"/>
            <a:ext cx="6487510" cy="2430198"/>
            <a:chOff x="5000195" y="4000917"/>
            <a:chExt cx="6259683" cy="2232067"/>
          </a:xfrm>
        </p:grpSpPr>
        <p:graphicFrame>
          <p:nvGraphicFramePr>
            <p:cNvPr id="17" name="Gráfico 16">
              <a:extLst>
                <a:ext uri="{FF2B5EF4-FFF2-40B4-BE49-F238E27FC236}">
                  <a16:creationId xmlns:a16="http://schemas.microsoft.com/office/drawing/2014/main" id="{77F2C2E8-1BC4-41AF-8E8C-F761BFE20BD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32705453"/>
                </p:ext>
              </p:extLst>
            </p:nvPr>
          </p:nvGraphicFramePr>
          <p:xfrm>
            <a:off x="5000195" y="4000917"/>
            <a:ext cx="6259683" cy="22320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CaixaDeTexto 1">
              <a:extLst>
                <a:ext uri="{FF2B5EF4-FFF2-40B4-BE49-F238E27FC236}">
                  <a16:creationId xmlns:a16="http://schemas.microsoft.com/office/drawing/2014/main" id="{F2511B49-7D50-42C1-801E-CC526CB4655F}"/>
                </a:ext>
              </a:extLst>
            </p:cNvPr>
            <p:cNvSpPr txBox="1"/>
            <p:nvPr/>
          </p:nvSpPr>
          <p:spPr>
            <a:xfrm>
              <a:off x="7299272" y="4375662"/>
              <a:ext cx="1661527" cy="276998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CAGR: + 8,8%</a:t>
              </a:r>
            </a:p>
          </p:txBody>
        </p:sp>
        <p:sp>
          <p:nvSpPr>
            <p:cNvPr id="19" name="CaixaDeTexto 1">
              <a:extLst>
                <a:ext uri="{FF2B5EF4-FFF2-40B4-BE49-F238E27FC236}">
                  <a16:creationId xmlns:a16="http://schemas.microsoft.com/office/drawing/2014/main" id="{195A7CAB-6122-40E1-83D6-E170BC9C8DD6}"/>
                </a:ext>
              </a:extLst>
            </p:cNvPr>
            <p:cNvSpPr txBox="1"/>
            <p:nvPr/>
          </p:nvSpPr>
          <p:spPr>
            <a:xfrm>
              <a:off x="9854812" y="4514161"/>
              <a:ext cx="540624" cy="440481"/>
            </a:xfrm>
            <a:prstGeom prst="rect">
              <a:avLst/>
            </a:prstGeom>
            <a:solidFill>
              <a:schemeClr val="bg1"/>
            </a:solidFill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lIns="0" rIns="0" rtlCol="0" anchor="b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b="1" i="0" u="none" strike="noStrike" kern="1200" cap="none" spc="0" normalizeH="0" baseline="0" noProof="0" dirty="0">
                  <a:ln>
                    <a:noFill/>
                  </a:ln>
                  <a:solidFill>
                    <a:srgbClr val="0079C5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+ 15,2%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b="1" i="0" u="none" strike="noStrike" kern="1200" cap="none" spc="0" normalizeH="0" baseline="0" noProof="0" dirty="0">
                  <a:ln>
                    <a:noFill/>
                  </a:ln>
                  <a:solidFill>
                    <a:srgbClr val="0079C5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YoY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0262459"/>
      </p:ext>
    </p:extLst>
  </p:cSld>
  <p:clrMapOvr>
    <a:masterClrMapping/>
  </p:clrMapOvr>
</p:sld>
</file>

<file path=ppt/theme/theme1.xml><?xml version="1.0" encoding="utf-8"?>
<a:theme xmlns:a="http://schemas.openxmlformats.org/drawingml/2006/main" name="ESPECIAIS">
  <a:themeElements>
    <a:clrScheme name="MAG">
      <a:dk1>
        <a:sysClr val="windowText" lastClr="000000"/>
      </a:dk1>
      <a:lt1>
        <a:sysClr val="window" lastClr="FFFFFF"/>
      </a:lt1>
      <a:dk2>
        <a:srgbClr val="415364"/>
      </a:dk2>
      <a:lt2>
        <a:srgbClr val="E7E6E6"/>
      </a:lt2>
      <a:accent1>
        <a:srgbClr val="0079C2"/>
      </a:accent1>
      <a:accent2>
        <a:srgbClr val="E6B627"/>
      </a:accent2>
      <a:accent3>
        <a:srgbClr val="6D4592"/>
      </a:accent3>
      <a:accent4>
        <a:srgbClr val="3BC8BC"/>
      </a:accent4>
      <a:accent5>
        <a:srgbClr val="F27D00"/>
      </a:accent5>
      <a:accent6>
        <a:srgbClr val="B8423E"/>
      </a:accent6>
      <a:hlink>
        <a:srgbClr val="0079C2"/>
      </a:hlink>
      <a:folHlink>
        <a:srgbClr val="003C64"/>
      </a:folHlink>
    </a:clrScheme>
    <a:fontScheme name="MA2019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SE">
  <a:themeElements>
    <a:clrScheme name="MAG">
      <a:dk1>
        <a:sysClr val="windowText" lastClr="000000"/>
      </a:dk1>
      <a:lt1>
        <a:sysClr val="window" lastClr="FFFFFF"/>
      </a:lt1>
      <a:dk2>
        <a:srgbClr val="415364"/>
      </a:dk2>
      <a:lt2>
        <a:srgbClr val="E7E6E6"/>
      </a:lt2>
      <a:accent1>
        <a:srgbClr val="0079C2"/>
      </a:accent1>
      <a:accent2>
        <a:srgbClr val="E6B627"/>
      </a:accent2>
      <a:accent3>
        <a:srgbClr val="6D4592"/>
      </a:accent3>
      <a:accent4>
        <a:srgbClr val="3BC8BC"/>
      </a:accent4>
      <a:accent5>
        <a:srgbClr val="F27D00"/>
      </a:accent5>
      <a:accent6>
        <a:srgbClr val="B8423E"/>
      </a:accent6>
      <a:hlink>
        <a:srgbClr val="0079C2"/>
      </a:hlink>
      <a:folHlink>
        <a:srgbClr val="003C64"/>
      </a:folHlink>
    </a:clrScheme>
    <a:fontScheme name="MA2019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1099</Words>
  <Application>Microsoft Office PowerPoint</Application>
  <PresentationFormat>Widescreen</PresentationFormat>
  <Paragraphs>245</Paragraphs>
  <Slides>29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29</vt:i4>
      </vt:variant>
    </vt:vector>
  </HeadingPairs>
  <TitlesOfParts>
    <vt:vector size="34" baseType="lpstr">
      <vt:lpstr>Arial</vt:lpstr>
      <vt:lpstr>Calibri</vt:lpstr>
      <vt:lpstr>Wingdings</vt:lpstr>
      <vt:lpstr>ESPECIAIS</vt:lpstr>
      <vt:lpstr>BASE</vt:lpstr>
      <vt:lpstr>Tecnologia no mercado de seguros e os seus impactos</vt:lpstr>
      <vt:lpstr>CENÁRIO</vt:lpstr>
      <vt:lpstr>COMPARAÇÃO MUNDIAL</vt:lpstr>
      <vt:lpstr>PARTICIPAÇÃO DO MERCADO NO PIB</vt:lpstr>
      <vt:lpstr>COMPARAÇÃO MUNDIAL</vt:lpstr>
      <vt:lpstr>MERCADO x INVESTIMENTOS FEDERAIS</vt:lpstr>
      <vt:lpstr>SHARE DE PRÊMIO 2019</vt:lpstr>
      <vt:lpstr>MERCADO DE VIDA</vt:lpstr>
      <vt:lpstr>MERCADO DE PREVIDÊNCIA</vt:lpstr>
      <vt:lpstr>VIDA x AUTO</vt:lpstr>
      <vt:lpstr>Apresentação do PowerPoint</vt:lpstr>
      <vt:lpstr>Apresentação do PowerPoint</vt:lpstr>
      <vt:lpstr>OPORTUNIDADES E DESAFIOS</vt:lpstr>
      <vt:lpstr>COMO AVANÇAR</vt:lpstr>
      <vt:lpstr>UM OLHAR PARA FORA...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INVOVAÇÃO: O CAMINHO PARA AVANÇAR</vt:lpstr>
      <vt:lpstr>INICIATIVAS DE INOVAÇÃO</vt:lpstr>
      <vt:lpstr>INICIATIVAS DE INOVAÇÃO</vt:lpstr>
      <vt:lpstr>INICIATIVAS DE INOVAÇÃO</vt:lpstr>
      <vt:lpstr>INICIATIVAS DE TECNOLOGIA</vt:lpstr>
      <vt:lpstr>INICIATIVAS DE TECNOLOGIA</vt:lpstr>
      <vt:lpstr>INICIATIVAS EM TECNOLOGIA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Tecnologia no mercado de seguros e os seus impactos</dc:title>
  <dc:creator>Rafael da Costa Maia Lopes</dc:creator>
  <cp:lastModifiedBy>Rafael da Costa Maia Lopes</cp:lastModifiedBy>
  <cp:revision>32</cp:revision>
  <dcterms:created xsi:type="dcterms:W3CDTF">2020-03-09T13:43:16Z</dcterms:created>
  <dcterms:modified xsi:type="dcterms:W3CDTF">2020-03-10T21:37:16Z</dcterms:modified>
</cp:coreProperties>
</file>