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256" r:id="rId2"/>
    <p:sldId id="305" r:id="rId3"/>
    <p:sldId id="298" r:id="rId4"/>
    <p:sldId id="299" r:id="rId5"/>
    <p:sldId id="300" r:id="rId6"/>
    <p:sldId id="301" r:id="rId7"/>
    <p:sldId id="302" r:id="rId8"/>
    <p:sldId id="303" r:id="rId9"/>
    <p:sldId id="304" r:id="rId10"/>
    <p:sldId id="306" r:id="rId11"/>
    <p:sldId id="257" r:id="rId12"/>
    <p:sldId id="258" r:id="rId13"/>
    <p:sldId id="259" r:id="rId14"/>
    <p:sldId id="260" r:id="rId15"/>
    <p:sldId id="307" r:id="rId16"/>
    <p:sldId id="261" r:id="rId17"/>
    <p:sldId id="263" r:id="rId18"/>
    <p:sldId id="308" r:id="rId19"/>
    <p:sldId id="264" r:id="rId20"/>
    <p:sldId id="265" r:id="rId21"/>
    <p:sldId id="267" r:id="rId22"/>
    <p:sldId id="268" r:id="rId23"/>
    <p:sldId id="269" r:id="rId24"/>
    <p:sldId id="270" r:id="rId25"/>
    <p:sldId id="271" r:id="rId26"/>
    <p:sldId id="272" r:id="rId27"/>
    <p:sldId id="273" r:id="rId28"/>
    <p:sldId id="309" r:id="rId29"/>
    <p:sldId id="274" r:id="rId30"/>
    <p:sldId id="275" r:id="rId31"/>
    <p:sldId id="277" r:id="rId32"/>
    <p:sldId id="278" r:id="rId33"/>
    <p:sldId id="279" r:id="rId34"/>
    <p:sldId id="280" r:id="rId35"/>
    <p:sldId id="281" r:id="rId36"/>
    <p:sldId id="282" r:id="rId37"/>
    <p:sldId id="283" r:id="rId38"/>
    <p:sldId id="284" r:id="rId39"/>
    <p:sldId id="285" r:id="rId40"/>
    <p:sldId id="286" r:id="rId41"/>
    <p:sldId id="287" r:id="rId42"/>
    <p:sldId id="288" r:id="rId43"/>
    <p:sldId id="289" r:id="rId44"/>
    <p:sldId id="290" r:id="rId45"/>
    <p:sldId id="291" r:id="rId46"/>
    <p:sldId id="292" r:id="rId47"/>
    <p:sldId id="293" r:id="rId48"/>
    <p:sldId id="310" r:id="rId49"/>
    <p:sldId id="294" r:id="rId50"/>
    <p:sldId id="295" r:id="rId51"/>
    <p:sldId id="296" r:id="rId52"/>
  </p:sldIdLst>
  <p:sldSz cx="9144000" cy="6858000" type="screen4x3"/>
  <p:notesSz cx="6797675" cy="9926638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asta_de_Trabalho_do_Microsoft_Office_Excel_2007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asta_de_Trabalho_do_Microsoft_Office_Excel_2007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asta_de_Trabalho_do_Microsoft_Office_Excel_2007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asta_de_Trabalho_do_Microsoft_Office_Excel_2007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BR"/>
  <c:style val="34"/>
  <c:chart>
    <c:title>
      <c:layout/>
      <c:txPr>
        <a:bodyPr/>
        <a:lstStyle/>
        <a:p>
          <a:pPr>
            <a:defRPr>
              <a:solidFill>
                <a:srgbClr val="002060"/>
              </a:solidFill>
            </a:defRPr>
          </a:pPr>
          <a:endParaRPr lang="pt-BR"/>
        </a:p>
      </c:txPr>
    </c:title>
    <c:view3D>
      <c:rotX val="75"/>
      <c:perspective val="30"/>
    </c:view3D>
    <c:plotArea>
      <c:layout/>
      <c:pie3DChart>
        <c:varyColors val="1"/>
        <c:ser>
          <c:idx val="0"/>
          <c:order val="0"/>
          <c:tx>
            <c:strRef>
              <c:f>Plan1!$B$1</c:f>
              <c:strCache>
                <c:ptCount val="1"/>
                <c:pt idx="0">
                  <c:v>SE PREOCUPA COM SITUAÇÕES IMPREVISÍVEIS?</c:v>
                </c:pt>
              </c:strCache>
            </c:strRef>
          </c:tx>
          <c:explosion val="25"/>
          <c:dLbls>
            <c:dLbl>
              <c:idx val="1"/>
              <c:layout>
                <c:manualLayout>
                  <c:x val="9.0922274574227664E-4"/>
                  <c:y val="4.1250084269359505E-3"/>
                </c:manualLayout>
              </c:layout>
              <c:showPercent val="1"/>
            </c:dLbl>
            <c:showPercent val="1"/>
            <c:showLeaderLines val="1"/>
          </c:dLbls>
          <c:cat>
            <c:strRef>
              <c:f>Plan1!$A$2:$A$5</c:f>
              <c:strCache>
                <c:ptCount val="4"/>
                <c:pt idx="0">
                  <c:v>Sim, me preocupo</c:v>
                </c:pt>
                <c:pt idx="1">
                  <c:v>Sim, mas não o suficiente</c:v>
                </c:pt>
                <c:pt idx="2">
                  <c:v>Não me preocupo</c:v>
                </c:pt>
                <c:pt idx="3">
                  <c:v>Não sabe</c:v>
                </c:pt>
              </c:strCache>
            </c:strRef>
          </c:cat>
          <c:val>
            <c:numRef>
              <c:f>Plan1!$B$2:$B$5</c:f>
              <c:numCache>
                <c:formatCode>General</c:formatCode>
                <c:ptCount val="4"/>
                <c:pt idx="0">
                  <c:v>66</c:v>
                </c:pt>
                <c:pt idx="1">
                  <c:v>26</c:v>
                </c:pt>
                <c:pt idx="2">
                  <c:v>5</c:v>
                </c:pt>
                <c:pt idx="3">
                  <c:v>3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/>
      <c:txPr>
        <a:bodyPr/>
        <a:lstStyle/>
        <a:p>
          <a:pPr>
            <a:defRPr>
              <a:solidFill>
                <a:srgbClr val="002060"/>
              </a:solidFill>
            </a:defRPr>
          </a:pPr>
          <a:endParaRPr lang="pt-BR"/>
        </a:p>
      </c:txPr>
    </c:legend>
    <c:plotVisOnly val="1"/>
    <c:dispBlanksAs val="zero"/>
  </c:chart>
  <c:txPr>
    <a:bodyPr/>
    <a:lstStyle/>
    <a:p>
      <a:pPr>
        <a:defRPr sz="1800"/>
      </a:pPr>
      <a:endParaRPr lang="pt-BR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BR"/>
  <c:style val="34"/>
  <c:chart>
    <c:title>
      <c:layout/>
      <c:txPr>
        <a:bodyPr/>
        <a:lstStyle/>
        <a:p>
          <a:pPr>
            <a:defRPr>
              <a:solidFill>
                <a:srgbClr val="002060"/>
              </a:solidFill>
            </a:defRPr>
          </a:pPr>
          <a:endParaRPr lang="pt-BR"/>
        </a:p>
      </c:txPr>
    </c:title>
    <c:view3D>
      <c:rotX val="75"/>
      <c:perspective val="30"/>
    </c:view3D>
    <c:plotArea>
      <c:layout/>
      <c:pie3DChart>
        <c:varyColors val="1"/>
        <c:ser>
          <c:idx val="0"/>
          <c:order val="0"/>
          <c:tx>
            <c:strRef>
              <c:f>Plan1!$B$1</c:f>
              <c:strCache>
                <c:ptCount val="1"/>
                <c:pt idx="0">
                  <c:v>FAZ ALGO PARA SE PRECAVER?</c:v>
                </c:pt>
              </c:strCache>
            </c:strRef>
          </c:tx>
          <c:explosion val="25"/>
          <c:dLbls>
            <c:dLbl>
              <c:idx val="1"/>
              <c:layout>
                <c:manualLayout>
                  <c:x val="9.0922274574227664E-4"/>
                  <c:y val="4.1250084269359496E-3"/>
                </c:manualLayout>
              </c:layout>
              <c:showPercent val="1"/>
            </c:dLbl>
            <c:txPr>
              <a:bodyPr/>
              <a:lstStyle/>
              <a:p>
                <a:pPr>
                  <a:defRPr>
                    <a:solidFill>
                      <a:srgbClr val="002060"/>
                    </a:solidFill>
                  </a:defRPr>
                </a:pPr>
                <a:endParaRPr lang="pt-BR"/>
              </a:p>
            </c:txPr>
            <c:showPercent val="1"/>
            <c:showLeaderLines val="1"/>
          </c:dLbls>
          <c:cat>
            <c:strRef>
              <c:f>Plan1!$A$2:$A$4</c:f>
              <c:strCache>
                <c:ptCount val="3"/>
                <c:pt idx="0">
                  <c:v>Sim</c:v>
                </c:pt>
                <c:pt idx="1">
                  <c:v>Não</c:v>
                </c:pt>
                <c:pt idx="2">
                  <c:v>Não sabe / Não respondeu</c:v>
                </c:pt>
              </c:strCache>
            </c:strRef>
          </c:cat>
          <c:val>
            <c:numRef>
              <c:f>Plan1!$B$2:$B$4</c:f>
              <c:numCache>
                <c:formatCode>General</c:formatCode>
                <c:ptCount val="3"/>
                <c:pt idx="0">
                  <c:v>31</c:v>
                </c:pt>
                <c:pt idx="1">
                  <c:v>66</c:v>
                </c:pt>
                <c:pt idx="2">
                  <c:v>3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/>
      <c:txPr>
        <a:bodyPr/>
        <a:lstStyle/>
        <a:p>
          <a:pPr>
            <a:defRPr>
              <a:solidFill>
                <a:srgbClr val="002060"/>
              </a:solidFill>
            </a:defRPr>
          </a:pPr>
          <a:endParaRPr lang="pt-BR"/>
        </a:p>
      </c:txPr>
    </c:legend>
    <c:plotVisOnly val="1"/>
    <c:dispBlanksAs val="zero"/>
  </c:chart>
  <c:txPr>
    <a:bodyPr/>
    <a:lstStyle/>
    <a:p>
      <a:pPr>
        <a:defRPr sz="1800"/>
      </a:pPr>
      <a:endParaRPr lang="pt-BR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BR"/>
  <c:style val="34"/>
  <c:chart>
    <c:title>
      <c:layout/>
      <c:txPr>
        <a:bodyPr/>
        <a:lstStyle/>
        <a:p>
          <a:pPr>
            <a:defRPr>
              <a:solidFill>
                <a:srgbClr val="002060"/>
              </a:solidFill>
            </a:defRPr>
          </a:pPr>
          <a:endParaRPr lang="pt-BR"/>
        </a:p>
      </c:txPr>
    </c:title>
    <c:view3D>
      <c:rotX val="75"/>
      <c:perspective val="30"/>
    </c:view3D>
    <c:plotArea>
      <c:layout/>
      <c:pie3DChart>
        <c:varyColors val="1"/>
        <c:ser>
          <c:idx val="0"/>
          <c:order val="0"/>
          <c:tx>
            <c:strRef>
              <c:f>Plan1!$B$1</c:f>
              <c:strCache>
                <c:ptCount val="1"/>
                <c:pt idx="0">
                  <c:v>POR QUE NÃO POSSUI UM SEGURO DE VIDA?</c:v>
                </c:pt>
              </c:strCache>
            </c:strRef>
          </c:tx>
          <c:dLbls>
            <c:dLbl>
              <c:idx val="1"/>
              <c:layout>
                <c:manualLayout>
                  <c:x val="9.0922274574227664E-4"/>
                  <c:y val="4.1250084269359496E-3"/>
                </c:manualLayout>
              </c:layout>
              <c:showVal val="1"/>
            </c:dLbl>
            <c:dLbl>
              <c:idx val="3"/>
              <c:layout>
                <c:manualLayout>
                  <c:x val="4.4271747583601818E-3"/>
                  <c:y val="1.2569144364076508E-2"/>
                </c:manualLayout>
              </c:layout>
              <c:showVal val="1"/>
            </c:dLbl>
            <c:showVal val="1"/>
            <c:showLeaderLines val="1"/>
          </c:dLbls>
          <c:cat>
            <c:strRef>
              <c:f>Plan1!$A$2:$A$5</c:f>
              <c:strCache>
                <c:ptCount val="4"/>
                <c:pt idx="0">
                  <c:v>Não tenho dinheiro</c:v>
                </c:pt>
                <c:pt idx="1">
                  <c:v>Nunca me interessei</c:v>
                </c:pt>
                <c:pt idx="2">
                  <c:v>Não entende a relação custo X benefício</c:v>
                </c:pt>
                <c:pt idx="3">
                  <c:v>Não tenho informações suficientes</c:v>
                </c:pt>
              </c:strCache>
            </c:strRef>
          </c:cat>
          <c:val>
            <c:numRef>
              <c:f>Plan1!$B$2:$B$5</c:f>
              <c:numCache>
                <c:formatCode>General</c:formatCode>
                <c:ptCount val="4"/>
                <c:pt idx="0">
                  <c:v>53</c:v>
                </c:pt>
                <c:pt idx="1">
                  <c:v>24</c:v>
                </c:pt>
                <c:pt idx="2">
                  <c:v>15</c:v>
                </c:pt>
                <c:pt idx="3">
                  <c:v>8</c:v>
                </c:pt>
              </c:numCache>
            </c:numRef>
          </c:val>
        </c:ser>
        <c:dLbls/>
      </c:pie3DChart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pt-BR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BR"/>
  <c:style val="34"/>
  <c:chart>
    <c:title>
      <c:layout/>
      <c:txPr>
        <a:bodyPr/>
        <a:lstStyle/>
        <a:p>
          <a:pPr>
            <a:defRPr>
              <a:solidFill>
                <a:srgbClr val="002060"/>
              </a:solidFill>
            </a:defRPr>
          </a:pPr>
          <a:endParaRPr lang="pt-BR"/>
        </a:p>
      </c:txPr>
    </c:title>
    <c:view3D>
      <c:rotX val="75"/>
      <c:perspective val="30"/>
    </c:view3D>
    <c:plotArea>
      <c:layout/>
      <c:pie3DChart>
        <c:varyColors val="1"/>
        <c:ser>
          <c:idx val="0"/>
          <c:order val="0"/>
          <c:tx>
            <c:strRef>
              <c:f>Plan1!$B$1</c:f>
              <c:strCache>
                <c:ptCount val="1"/>
                <c:pt idx="0">
                  <c:v>COMO OS BRASILEIROS POUPAM PARA O FUTURO?</c:v>
                </c:pt>
              </c:strCache>
            </c:strRef>
          </c:tx>
          <c:dLbls>
            <c:dLbl>
              <c:idx val="1"/>
              <c:layout>
                <c:manualLayout>
                  <c:x val="9.0922274574227664E-4"/>
                  <c:y val="4.1250084269359496E-3"/>
                </c:manualLayout>
              </c:layout>
              <c:showVal val="1"/>
            </c:dLbl>
            <c:dLbl>
              <c:idx val="3"/>
              <c:layout>
                <c:manualLayout>
                  <c:x val="4.4271747583601818E-3"/>
                  <c:y val="1.2569144364076508E-2"/>
                </c:manualLayout>
              </c:layout>
              <c:showVal val="1"/>
            </c:dLbl>
            <c:txPr>
              <a:bodyPr/>
              <a:lstStyle/>
              <a:p>
                <a:pPr>
                  <a:defRPr>
                    <a:solidFill>
                      <a:srgbClr val="002060"/>
                    </a:solidFill>
                  </a:defRPr>
                </a:pPr>
                <a:endParaRPr lang="pt-BR"/>
              </a:p>
            </c:txPr>
            <c:showVal val="1"/>
            <c:showLeaderLines val="1"/>
          </c:dLbls>
          <c:cat>
            <c:strRef>
              <c:f>Plan1!$A$2:$A$5</c:f>
              <c:strCache>
                <c:ptCount val="4"/>
                <c:pt idx="0">
                  <c:v>Caderneta de Poupança</c:v>
                </c:pt>
                <c:pt idx="1">
                  <c:v>Fundo de Investimentos</c:v>
                </c:pt>
                <c:pt idx="2">
                  <c:v>Previdencia Complementar</c:v>
                </c:pt>
                <c:pt idx="3">
                  <c:v>Ações</c:v>
                </c:pt>
              </c:strCache>
            </c:strRef>
          </c:cat>
          <c:val>
            <c:numRef>
              <c:f>Plan1!$B$2:$B$5</c:f>
              <c:numCache>
                <c:formatCode>0%</c:formatCode>
                <c:ptCount val="4"/>
                <c:pt idx="0">
                  <c:v>0.85000000000000009</c:v>
                </c:pt>
                <c:pt idx="1">
                  <c:v>0.05</c:v>
                </c:pt>
                <c:pt idx="2">
                  <c:v>3.0000000000000002E-2</c:v>
                </c:pt>
                <c:pt idx="3">
                  <c:v>1.0000000000000002E-2</c:v>
                </c:pt>
              </c:numCache>
            </c:numRef>
          </c:val>
        </c:ser>
        <c:dLbls/>
      </c:pie3DChart>
    </c:plotArea>
    <c:legend>
      <c:legendPos val="r"/>
      <c:layout>
        <c:manualLayout>
          <c:xMode val="edge"/>
          <c:yMode val="edge"/>
          <c:x val="0.63140351072103096"/>
          <c:y val="0.32660552336290133"/>
          <c:w val="0.360130763248528"/>
          <c:h val="0.42530800671270447"/>
        </c:manualLayout>
      </c:layout>
    </c:legend>
    <c:plotVisOnly val="1"/>
    <c:dispBlanksAs val="zero"/>
  </c:chart>
  <c:txPr>
    <a:bodyPr/>
    <a:lstStyle/>
    <a:p>
      <a:pPr>
        <a:defRPr sz="1800"/>
      </a:pPr>
      <a:endParaRPr lang="pt-BR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608B9F-8E13-45F3-BB5A-13762EDE529D}" type="doc">
      <dgm:prSet loTypeId="urn:microsoft.com/office/officeart/2005/8/layout/process1" loCatId="process" qsTypeId="urn:microsoft.com/office/officeart/2005/8/quickstyle/simple1" qsCatId="simple" csTypeId="urn:microsoft.com/office/officeart/2005/8/colors/colorful4" csCatId="colorful" phldr="1"/>
      <dgm:spPr/>
    </dgm:pt>
    <dgm:pt modelId="{795595FF-BFFE-455C-8887-4134DA73872C}">
      <dgm:prSet phldrT="[Texto]"/>
      <dgm:spPr/>
      <dgm:t>
        <a:bodyPr/>
        <a:lstStyle/>
        <a:p>
          <a:r>
            <a:rPr lang="pt-BR" dirty="0" smtClean="0"/>
            <a:t>1999</a:t>
          </a:r>
          <a:endParaRPr lang="pt-BR" dirty="0"/>
        </a:p>
      </dgm:t>
    </dgm:pt>
    <dgm:pt modelId="{5DE68DF2-EB14-4E07-9D6F-E512123386A0}" type="parTrans" cxnId="{2CBC134B-761C-4325-BB03-6293C45A8158}">
      <dgm:prSet/>
      <dgm:spPr/>
      <dgm:t>
        <a:bodyPr/>
        <a:lstStyle/>
        <a:p>
          <a:endParaRPr lang="pt-BR"/>
        </a:p>
      </dgm:t>
    </dgm:pt>
    <dgm:pt modelId="{6AE918F8-2EF3-4977-A197-18702A99563F}" type="sibTrans" cxnId="{2CBC134B-761C-4325-BB03-6293C45A8158}">
      <dgm:prSet/>
      <dgm:spPr/>
      <dgm:t>
        <a:bodyPr/>
        <a:lstStyle/>
        <a:p>
          <a:endParaRPr lang="pt-BR"/>
        </a:p>
      </dgm:t>
    </dgm:pt>
    <dgm:pt modelId="{9CD3DC1F-D576-41D8-A66A-D47FA461A3C4}">
      <dgm:prSet phldrT="[Texto]"/>
      <dgm:spPr/>
      <dgm:t>
        <a:bodyPr/>
        <a:lstStyle/>
        <a:p>
          <a:r>
            <a:rPr lang="pt-BR" dirty="0" smtClean="0"/>
            <a:t>2004</a:t>
          </a:r>
          <a:endParaRPr lang="pt-BR" dirty="0"/>
        </a:p>
      </dgm:t>
    </dgm:pt>
    <dgm:pt modelId="{9ACD8105-2000-453C-A5D9-EAC595AF7D83}" type="parTrans" cxnId="{6783E891-E543-47B1-A895-ED58677EAC13}">
      <dgm:prSet/>
      <dgm:spPr/>
      <dgm:t>
        <a:bodyPr/>
        <a:lstStyle/>
        <a:p>
          <a:endParaRPr lang="pt-BR"/>
        </a:p>
      </dgm:t>
    </dgm:pt>
    <dgm:pt modelId="{56FF3ADA-325D-4FEC-B981-C30B61EF1C7A}" type="sibTrans" cxnId="{6783E891-E543-47B1-A895-ED58677EAC13}">
      <dgm:prSet/>
      <dgm:spPr/>
      <dgm:t>
        <a:bodyPr/>
        <a:lstStyle/>
        <a:p>
          <a:endParaRPr lang="pt-BR"/>
        </a:p>
      </dgm:t>
    </dgm:pt>
    <dgm:pt modelId="{93544BD6-0E3C-4D14-95E1-FBB32ADE575B}">
      <dgm:prSet phldrT="[Texto]"/>
      <dgm:spPr/>
      <dgm:t>
        <a:bodyPr/>
        <a:lstStyle/>
        <a:p>
          <a:r>
            <a:rPr lang="pt-BR" dirty="0" smtClean="0"/>
            <a:t>2006</a:t>
          </a:r>
          <a:endParaRPr lang="pt-BR" dirty="0"/>
        </a:p>
      </dgm:t>
    </dgm:pt>
    <dgm:pt modelId="{C0285EAF-83B0-44CA-8B80-0251A7F73D61}" type="parTrans" cxnId="{F29B5733-A302-41E7-9394-FF20E38B2130}">
      <dgm:prSet/>
      <dgm:spPr/>
      <dgm:t>
        <a:bodyPr/>
        <a:lstStyle/>
        <a:p>
          <a:endParaRPr lang="pt-BR"/>
        </a:p>
      </dgm:t>
    </dgm:pt>
    <dgm:pt modelId="{4B5B57E5-B705-41D0-87C7-E23280E47CC3}" type="sibTrans" cxnId="{F29B5733-A302-41E7-9394-FF20E38B2130}">
      <dgm:prSet/>
      <dgm:spPr/>
      <dgm:t>
        <a:bodyPr/>
        <a:lstStyle/>
        <a:p>
          <a:endParaRPr lang="pt-BR"/>
        </a:p>
      </dgm:t>
    </dgm:pt>
    <dgm:pt modelId="{FF1D732C-DB4F-4FB3-89A3-F6608BF56891}">
      <dgm:prSet phldrT="[Texto]"/>
      <dgm:spPr/>
      <dgm:t>
        <a:bodyPr/>
        <a:lstStyle/>
        <a:p>
          <a:r>
            <a:rPr lang="pt-BR" dirty="0" smtClean="0"/>
            <a:t>2012</a:t>
          </a:r>
          <a:endParaRPr lang="pt-BR" dirty="0"/>
        </a:p>
      </dgm:t>
    </dgm:pt>
    <dgm:pt modelId="{DC47954C-3862-4627-A2E3-A4B2C5BA978E}" type="parTrans" cxnId="{0F6F8D1F-6C3E-4042-A027-26BA347201E5}">
      <dgm:prSet/>
      <dgm:spPr/>
      <dgm:t>
        <a:bodyPr/>
        <a:lstStyle/>
        <a:p>
          <a:endParaRPr lang="pt-BR"/>
        </a:p>
      </dgm:t>
    </dgm:pt>
    <dgm:pt modelId="{B9E36499-AD8D-417C-8DC5-0CEBA781B08A}" type="sibTrans" cxnId="{0F6F8D1F-6C3E-4042-A027-26BA347201E5}">
      <dgm:prSet/>
      <dgm:spPr/>
      <dgm:t>
        <a:bodyPr/>
        <a:lstStyle/>
        <a:p>
          <a:endParaRPr lang="pt-BR"/>
        </a:p>
      </dgm:t>
    </dgm:pt>
    <dgm:pt modelId="{CA97FA38-58F7-45CE-B562-66E620D6B85F}">
      <dgm:prSet phldrT="[Texto]"/>
      <dgm:spPr/>
      <dgm:t>
        <a:bodyPr/>
        <a:lstStyle/>
        <a:p>
          <a:r>
            <a:rPr lang="pt-BR" dirty="0" smtClean="0"/>
            <a:t>2015</a:t>
          </a:r>
          <a:endParaRPr lang="pt-BR" dirty="0"/>
        </a:p>
      </dgm:t>
    </dgm:pt>
    <dgm:pt modelId="{86827050-2B64-4270-AB62-A44582591C7B}" type="parTrans" cxnId="{57AA21BB-E1BF-4638-B5E7-846A0835F879}">
      <dgm:prSet/>
      <dgm:spPr/>
      <dgm:t>
        <a:bodyPr/>
        <a:lstStyle/>
        <a:p>
          <a:endParaRPr lang="pt-BR"/>
        </a:p>
      </dgm:t>
    </dgm:pt>
    <dgm:pt modelId="{133E3512-9921-4F6D-998D-D29B85557798}" type="sibTrans" cxnId="{57AA21BB-E1BF-4638-B5E7-846A0835F879}">
      <dgm:prSet/>
      <dgm:spPr/>
      <dgm:t>
        <a:bodyPr/>
        <a:lstStyle/>
        <a:p>
          <a:endParaRPr lang="pt-BR"/>
        </a:p>
      </dgm:t>
    </dgm:pt>
    <dgm:pt modelId="{9409B08D-165A-466B-BB88-74336DEAEE84}">
      <dgm:prSet phldrT="[Texto]"/>
      <dgm:spPr/>
      <dgm:t>
        <a:bodyPr/>
        <a:lstStyle/>
        <a:p>
          <a:r>
            <a:rPr lang="pt-BR" dirty="0" smtClean="0"/>
            <a:t>2017</a:t>
          </a:r>
          <a:endParaRPr lang="pt-BR" dirty="0"/>
        </a:p>
      </dgm:t>
    </dgm:pt>
    <dgm:pt modelId="{4563686E-0FFA-43D2-8F28-C2F763E70E73}" type="parTrans" cxnId="{8B03E434-5D14-4650-87C6-B7ECDF49411B}">
      <dgm:prSet/>
      <dgm:spPr/>
      <dgm:t>
        <a:bodyPr/>
        <a:lstStyle/>
        <a:p>
          <a:endParaRPr lang="pt-BR"/>
        </a:p>
      </dgm:t>
    </dgm:pt>
    <dgm:pt modelId="{2663E6B1-F97E-44E1-9DA4-989A4238F374}" type="sibTrans" cxnId="{8B03E434-5D14-4650-87C6-B7ECDF49411B}">
      <dgm:prSet/>
      <dgm:spPr/>
      <dgm:t>
        <a:bodyPr/>
        <a:lstStyle/>
        <a:p>
          <a:endParaRPr lang="pt-BR"/>
        </a:p>
      </dgm:t>
    </dgm:pt>
    <dgm:pt modelId="{51194381-EA49-4F82-B0D9-441CB710DCDF}" type="pres">
      <dgm:prSet presAssocID="{D9608B9F-8E13-45F3-BB5A-13762EDE529D}" presName="Name0" presStyleCnt="0">
        <dgm:presLayoutVars>
          <dgm:dir/>
          <dgm:resizeHandles val="exact"/>
        </dgm:presLayoutVars>
      </dgm:prSet>
      <dgm:spPr/>
    </dgm:pt>
    <dgm:pt modelId="{28D443E0-EBB8-4DDC-AB8A-F0993BE38D1C}" type="pres">
      <dgm:prSet presAssocID="{795595FF-BFFE-455C-8887-4134DA73872C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14A8D0B-2CCE-4DF4-9A80-6E82C4C7982F}" type="pres">
      <dgm:prSet presAssocID="{6AE918F8-2EF3-4977-A197-18702A99563F}" presName="sibTrans" presStyleLbl="sibTrans2D1" presStyleIdx="0" presStyleCnt="5"/>
      <dgm:spPr/>
      <dgm:t>
        <a:bodyPr/>
        <a:lstStyle/>
        <a:p>
          <a:endParaRPr lang="pt-BR"/>
        </a:p>
      </dgm:t>
    </dgm:pt>
    <dgm:pt modelId="{A405DCA5-70AD-4C58-AA42-EB5FF0CF693B}" type="pres">
      <dgm:prSet presAssocID="{6AE918F8-2EF3-4977-A197-18702A99563F}" presName="connectorText" presStyleLbl="sibTrans2D1" presStyleIdx="0" presStyleCnt="5"/>
      <dgm:spPr/>
      <dgm:t>
        <a:bodyPr/>
        <a:lstStyle/>
        <a:p>
          <a:endParaRPr lang="pt-BR"/>
        </a:p>
      </dgm:t>
    </dgm:pt>
    <dgm:pt modelId="{0CA1AB80-1F78-4F05-9555-9EDBBCBD2A74}" type="pres">
      <dgm:prSet presAssocID="{9CD3DC1F-D576-41D8-A66A-D47FA461A3C4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D1B924A-5502-4170-8A01-E6CDDD0EBE75}" type="pres">
      <dgm:prSet presAssocID="{56FF3ADA-325D-4FEC-B981-C30B61EF1C7A}" presName="sibTrans" presStyleLbl="sibTrans2D1" presStyleIdx="1" presStyleCnt="5"/>
      <dgm:spPr/>
      <dgm:t>
        <a:bodyPr/>
        <a:lstStyle/>
        <a:p>
          <a:endParaRPr lang="pt-BR"/>
        </a:p>
      </dgm:t>
    </dgm:pt>
    <dgm:pt modelId="{C8EDD889-1E7B-49A4-8AB6-D66A787FD42D}" type="pres">
      <dgm:prSet presAssocID="{56FF3ADA-325D-4FEC-B981-C30B61EF1C7A}" presName="connectorText" presStyleLbl="sibTrans2D1" presStyleIdx="1" presStyleCnt="5"/>
      <dgm:spPr/>
      <dgm:t>
        <a:bodyPr/>
        <a:lstStyle/>
        <a:p>
          <a:endParaRPr lang="pt-BR"/>
        </a:p>
      </dgm:t>
    </dgm:pt>
    <dgm:pt modelId="{322A007D-6687-4853-BF75-45CC166C4C77}" type="pres">
      <dgm:prSet presAssocID="{93544BD6-0E3C-4D14-95E1-FBB32ADE575B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ED60213-6C0B-4C50-84F4-58BDFA23E348}" type="pres">
      <dgm:prSet presAssocID="{4B5B57E5-B705-41D0-87C7-E23280E47CC3}" presName="sibTrans" presStyleLbl="sibTrans2D1" presStyleIdx="2" presStyleCnt="5"/>
      <dgm:spPr/>
      <dgm:t>
        <a:bodyPr/>
        <a:lstStyle/>
        <a:p>
          <a:endParaRPr lang="pt-BR"/>
        </a:p>
      </dgm:t>
    </dgm:pt>
    <dgm:pt modelId="{CCF6E281-FFCA-4F47-AB45-12F6D462480A}" type="pres">
      <dgm:prSet presAssocID="{4B5B57E5-B705-41D0-87C7-E23280E47CC3}" presName="connectorText" presStyleLbl="sibTrans2D1" presStyleIdx="2" presStyleCnt="5"/>
      <dgm:spPr/>
      <dgm:t>
        <a:bodyPr/>
        <a:lstStyle/>
        <a:p>
          <a:endParaRPr lang="pt-BR"/>
        </a:p>
      </dgm:t>
    </dgm:pt>
    <dgm:pt modelId="{6A5991D6-839E-468C-9F2E-EC5CF6CC7E25}" type="pres">
      <dgm:prSet presAssocID="{FF1D732C-DB4F-4FB3-89A3-F6608BF56891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466F6AD-B449-4735-8110-875DDF9B8EF2}" type="pres">
      <dgm:prSet presAssocID="{B9E36499-AD8D-417C-8DC5-0CEBA781B08A}" presName="sibTrans" presStyleLbl="sibTrans2D1" presStyleIdx="3" presStyleCnt="5"/>
      <dgm:spPr/>
      <dgm:t>
        <a:bodyPr/>
        <a:lstStyle/>
        <a:p>
          <a:endParaRPr lang="pt-BR"/>
        </a:p>
      </dgm:t>
    </dgm:pt>
    <dgm:pt modelId="{12A1D66E-CCDB-4434-845F-2D360C7F2006}" type="pres">
      <dgm:prSet presAssocID="{B9E36499-AD8D-417C-8DC5-0CEBA781B08A}" presName="connectorText" presStyleLbl="sibTrans2D1" presStyleIdx="3" presStyleCnt="5"/>
      <dgm:spPr/>
      <dgm:t>
        <a:bodyPr/>
        <a:lstStyle/>
        <a:p>
          <a:endParaRPr lang="pt-BR"/>
        </a:p>
      </dgm:t>
    </dgm:pt>
    <dgm:pt modelId="{5B335801-273C-471D-A1AF-CF7CC86F9758}" type="pres">
      <dgm:prSet presAssocID="{CA97FA38-58F7-45CE-B562-66E620D6B85F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511753B-5DA6-458D-949B-C09EAC413C23}" type="pres">
      <dgm:prSet presAssocID="{133E3512-9921-4F6D-998D-D29B85557798}" presName="sibTrans" presStyleLbl="sibTrans2D1" presStyleIdx="4" presStyleCnt="5"/>
      <dgm:spPr/>
      <dgm:t>
        <a:bodyPr/>
        <a:lstStyle/>
        <a:p>
          <a:endParaRPr lang="pt-BR"/>
        </a:p>
      </dgm:t>
    </dgm:pt>
    <dgm:pt modelId="{0EF420EB-DA3E-453E-B6C4-90CE33754410}" type="pres">
      <dgm:prSet presAssocID="{133E3512-9921-4F6D-998D-D29B85557798}" presName="connectorText" presStyleLbl="sibTrans2D1" presStyleIdx="4" presStyleCnt="5"/>
      <dgm:spPr/>
      <dgm:t>
        <a:bodyPr/>
        <a:lstStyle/>
        <a:p>
          <a:endParaRPr lang="pt-BR"/>
        </a:p>
      </dgm:t>
    </dgm:pt>
    <dgm:pt modelId="{922E3516-0B1E-4365-BEDC-3122AEE13202}" type="pres">
      <dgm:prSet presAssocID="{9409B08D-165A-466B-BB88-74336DEAEE84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99E1022B-AFD2-46DF-924F-0643696CB8F2}" type="presOf" srcId="{4B5B57E5-B705-41D0-87C7-E23280E47CC3}" destId="{CCF6E281-FFCA-4F47-AB45-12F6D462480A}" srcOrd="1" destOrd="0" presId="urn:microsoft.com/office/officeart/2005/8/layout/process1"/>
    <dgm:cxn modelId="{F34CBD4C-BD24-4AB5-B355-CC68242D2CEF}" type="presOf" srcId="{56FF3ADA-325D-4FEC-B981-C30B61EF1C7A}" destId="{BD1B924A-5502-4170-8A01-E6CDDD0EBE75}" srcOrd="0" destOrd="0" presId="urn:microsoft.com/office/officeart/2005/8/layout/process1"/>
    <dgm:cxn modelId="{06CA8B33-2B43-4094-A9AD-00D5D6AC808D}" type="presOf" srcId="{B9E36499-AD8D-417C-8DC5-0CEBA781B08A}" destId="{B466F6AD-B449-4735-8110-875DDF9B8EF2}" srcOrd="0" destOrd="0" presId="urn:microsoft.com/office/officeart/2005/8/layout/process1"/>
    <dgm:cxn modelId="{2CBC134B-761C-4325-BB03-6293C45A8158}" srcId="{D9608B9F-8E13-45F3-BB5A-13762EDE529D}" destId="{795595FF-BFFE-455C-8887-4134DA73872C}" srcOrd="0" destOrd="0" parTransId="{5DE68DF2-EB14-4E07-9D6F-E512123386A0}" sibTransId="{6AE918F8-2EF3-4977-A197-18702A99563F}"/>
    <dgm:cxn modelId="{77D574F3-8DF4-4CD7-93CB-E9A0132D4081}" type="presOf" srcId="{4B5B57E5-B705-41D0-87C7-E23280E47CC3}" destId="{0ED60213-6C0B-4C50-84F4-58BDFA23E348}" srcOrd="0" destOrd="0" presId="urn:microsoft.com/office/officeart/2005/8/layout/process1"/>
    <dgm:cxn modelId="{57AA21BB-E1BF-4638-B5E7-846A0835F879}" srcId="{D9608B9F-8E13-45F3-BB5A-13762EDE529D}" destId="{CA97FA38-58F7-45CE-B562-66E620D6B85F}" srcOrd="4" destOrd="0" parTransId="{86827050-2B64-4270-AB62-A44582591C7B}" sibTransId="{133E3512-9921-4F6D-998D-D29B85557798}"/>
    <dgm:cxn modelId="{24C1A7C0-9BAB-4732-BD98-4D18E3DB00E1}" type="presOf" srcId="{B9E36499-AD8D-417C-8DC5-0CEBA781B08A}" destId="{12A1D66E-CCDB-4434-845F-2D360C7F2006}" srcOrd="1" destOrd="0" presId="urn:microsoft.com/office/officeart/2005/8/layout/process1"/>
    <dgm:cxn modelId="{1BD6A112-A32E-47D0-A150-DE65FD0B3AFF}" type="presOf" srcId="{CA97FA38-58F7-45CE-B562-66E620D6B85F}" destId="{5B335801-273C-471D-A1AF-CF7CC86F9758}" srcOrd="0" destOrd="0" presId="urn:microsoft.com/office/officeart/2005/8/layout/process1"/>
    <dgm:cxn modelId="{3317B05E-76AB-4C25-8F10-D2C94FF4295A}" type="presOf" srcId="{FF1D732C-DB4F-4FB3-89A3-F6608BF56891}" destId="{6A5991D6-839E-468C-9F2E-EC5CF6CC7E25}" srcOrd="0" destOrd="0" presId="urn:microsoft.com/office/officeart/2005/8/layout/process1"/>
    <dgm:cxn modelId="{16C196B7-F8C4-4D42-951D-BFC2D98F2BB4}" type="presOf" srcId="{795595FF-BFFE-455C-8887-4134DA73872C}" destId="{28D443E0-EBB8-4DDC-AB8A-F0993BE38D1C}" srcOrd="0" destOrd="0" presId="urn:microsoft.com/office/officeart/2005/8/layout/process1"/>
    <dgm:cxn modelId="{3A88E71D-60FE-44F1-845D-82AB93D96E8E}" type="presOf" srcId="{D9608B9F-8E13-45F3-BB5A-13762EDE529D}" destId="{51194381-EA49-4F82-B0D9-441CB710DCDF}" srcOrd="0" destOrd="0" presId="urn:microsoft.com/office/officeart/2005/8/layout/process1"/>
    <dgm:cxn modelId="{16746E56-D5BF-49DD-BD3F-4B3B2F177C1C}" type="presOf" srcId="{133E3512-9921-4F6D-998D-D29B85557798}" destId="{0EF420EB-DA3E-453E-B6C4-90CE33754410}" srcOrd="1" destOrd="0" presId="urn:microsoft.com/office/officeart/2005/8/layout/process1"/>
    <dgm:cxn modelId="{8B03E434-5D14-4650-87C6-B7ECDF49411B}" srcId="{D9608B9F-8E13-45F3-BB5A-13762EDE529D}" destId="{9409B08D-165A-466B-BB88-74336DEAEE84}" srcOrd="5" destOrd="0" parTransId="{4563686E-0FFA-43D2-8F28-C2F763E70E73}" sibTransId="{2663E6B1-F97E-44E1-9DA4-989A4238F374}"/>
    <dgm:cxn modelId="{29E52082-1004-4340-98E5-116C1DBA3613}" type="presOf" srcId="{56FF3ADA-325D-4FEC-B981-C30B61EF1C7A}" destId="{C8EDD889-1E7B-49A4-8AB6-D66A787FD42D}" srcOrd="1" destOrd="0" presId="urn:microsoft.com/office/officeart/2005/8/layout/process1"/>
    <dgm:cxn modelId="{0463D0F3-9346-4B20-A458-2D5653C8813E}" type="presOf" srcId="{9CD3DC1F-D576-41D8-A66A-D47FA461A3C4}" destId="{0CA1AB80-1F78-4F05-9555-9EDBBCBD2A74}" srcOrd="0" destOrd="0" presId="urn:microsoft.com/office/officeart/2005/8/layout/process1"/>
    <dgm:cxn modelId="{AA8CBB0C-7F85-4596-8499-C6026D444B8E}" type="presOf" srcId="{6AE918F8-2EF3-4977-A197-18702A99563F}" destId="{514A8D0B-2CCE-4DF4-9A80-6E82C4C7982F}" srcOrd="0" destOrd="0" presId="urn:microsoft.com/office/officeart/2005/8/layout/process1"/>
    <dgm:cxn modelId="{0F6F8D1F-6C3E-4042-A027-26BA347201E5}" srcId="{D9608B9F-8E13-45F3-BB5A-13762EDE529D}" destId="{FF1D732C-DB4F-4FB3-89A3-F6608BF56891}" srcOrd="3" destOrd="0" parTransId="{DC47954C-3862-4627-A2E3-A4B2C5BA978E}" sibTransId="{B9E36499-AD8D-417C-8DC5-0CEBA781B08A}"/>
    <dgm:cxn modelId="{6783E891-E543-47B1-A895-ED58677EAC13}" srcId="{D9608B9F-8E13-45F3-BB5A-13762EDE529D}" destId="{9CD3DC1F-D576-41D8-A66A-D47FA461A3C4}" srcOrd="1" destOrd="0" parTransId="{9ACD8105-2000-453C-A5D9-EAC595AF7D83}" sibTransId="{56FF3ADA-325D-4FEC-B981-C30B61EF1C7A}"/>
    <dgm:cxn modelId="{FBABDE1C-DC54-4343-878D-C36A91E0D5F3}" type="presOf" srcId="{6AE918F8-2EF3-4977-A197-18702A99563F}" destId="{A405DCA5-70AD-4C58-AA42-EB5FF0CF693B}" srcOrd="1" destOrd="0" presId="urn:microsoft.com/office/officeart/2005/8/layout/process1"/>
    <dgm:cxn modelId="{47FB3340-2BE8-470E-B4C7-BDE625AC0F35}" type="presOf" srcId="{93544BD6-0E3C-4D14-95E1-FBB32ADE575B}" destId="{322A007D-6687-4853-BF75-45CC166C4C77}" srcOrd="0" destOrd="0" presId="urn:microsoft.com/office/officeart/2005/8/layout/process1"/>
    <dgm:cxn modelId="{9B339196-E751-4BBC-8253-D71FA66F5B6D}" type="presOf" srcId="{9409B08D-165A-466B-BB88-74336DEAEE84}" destId="{922E3516-0B1E-4365-BEDC-3122AEE13202}" srcOrd="0" destOrd="0" presId="urn:microsoft.com/office/officeart/2005/8/layout/process1"/>
    <dgm:cxn modelId="{5CF1145F-B844-45CF-8656-F87FA207FBB0}" type="presOf" srcId="{133E3512-9921-4F6D-998D-D29B85557798}" destId="{7511753B-5DA6-458D-949B-C09EAC413C23}" srcOrd="0" destOrd="0" presId="urn:microsoft.com/office/officeart/2005/8/layout/process1"/>
    <dgm:cxn modelId="{F29B5733-A302-41E7-9394-FF20E38B2130}" srcId="{D9608B9F-8E13-45F3-BB5A-13762EDE529D}" destId="{93544BD6-0E3C-4D14-95E1-FBB32ADE575B}" srcOrd="2" destOrd="0" parTransId="{C0285EAF-83B0-44CA-8B80-0251A7F73D61}" sibTransId="{4B5B57E5-B705-41D0-87C7-E23280E47CC3}"/>
    <dgm:cxn modelId="{9E2F75FE-772E-4500-83C9-EDAC986BA9F6}" type="presParOf" srcId="{51194381-EA49-4F82-B0D9-441CB710DCDF}" destId="{28D443E0-EBB8-4DDC-AB8A-F0993BE38D1C}" srcOrd="0" destOrd="0" presId="urn:microsoft.com/office/officeart/2005/8/layout/process1"/>
    <dgm:cxn modelId="{28F7205F-5226-47F4-B70C-7237DF2729FE}" type="presParOf" srcId="{51194381-EA49-4F82-B0D9-441CB710DCDF}" destId="{514A8D0B-2CCE-4DF4-9A80-6E82C4C7982F}" srcOrd="1" destOrd="0" presId="urn:microsoft.com/office/officeart/2005/8/layout/process1"/>
    <dgm:cxn modelId="{B717C5A7-B349-4D2F-AC07-A5586D339D1D}" type="presParOf" srcId="{514A8D0B-2CCE-4DF4-9A80-6E82C4C7982F}" destId="{A405DCA5-70AD-4C58-AA42-EB5FF0CF693B}" srcOrd="0" destOrd="0" presId="urn:microsoft.com/office/officeart/2005/8/layout/process1"/>
    <dgm:cxn modelId="{3FA18925-5A40-40C9-9ADC-9760607E19AC}" type="presParOf" srcId="{51194381-EA49-4F82-B0D9-441CB710DCDF}" destId="{0CA1AB80-1F78-4F05-9555-9EDBBCBD2A74}" srcOrd="2" destOrd="0" presId="urn:microsoft.com/office/officeart/2005/8/layout/process1"/>
    <dgm:cxn modelId="{BC2AE53A-1B97-4492-9D81-317E8E11CFDE}" type="presParOf" srcId="{51194381-EA49-4F82-B0D9-441CB710DCDF}" destId="{BD1B924A-5502-4170-8A01-E6CDDD0EBE75}" srcOrd="3" destOrd="0" presId="urn:microsoft.com/office/officeart/2005/8/layout/process1"/>
    <dgm:cxn modelId="{B90AB3E8-8F1C-4762-A097-2805869CB38A}" type="presParOf" srcId="{BD1B924A-5502-4170-8A01-E6CDDD0EBE75}" destId="{C8EDD889-1E7B-49A4-8AB6-D66A787FD42D}" srcOrd="0" destOrd="0" presId="urn:microsoft.com/office/officeart/2005/8/layout/process1"/>
    <dgm:cxn modelId="{C8FE4214-24CC-40E4-B07E-4063C618A575}" type="presParOf" srcId="{51194381-EA49-4F82-B0D9-441CB710DCDF}" destId="{322A007D-6687-4853-BF75-45CC166C4C77}" srcOrd="4" destOrd="0" presId="urn:microsoft.com/office/officeart/2005/8/layout/process1"/>
    <dgm:cxn modelId="{E6BF2C53-509A-438F-945A-471F6F296ECB}" type="presParOf" srcId="{51194381-EA49-4F82-B0D9-441CB710DCDF}" destId="{0ED60213-6C0B-4C50-84F4-58BDFA23E348}" srcOrd="5" destOrd="0" presId="urn:microsoft.com/office/officeart/2005/8/layout/process1"/>
    <dgm:cxn modelId="{F796A4A4-A604-4509-AD5E-122EBC34AFC2}" type="presParOf" srcId="{0ED60213-6C0B-4C50-84F4-58BDFA23E348}" destId="{CCF6E281-FFCA-4F47-AB45-12F6D462480A}" srcOrd="0" destOrd="0" presId="urn:microsoft.com/office/officeart/2005/8/layout/process1"/>
    <dgm:cxn modelId="{8E1450BD-7AC7-444B-869D-5DBE6334AAC1}" type="presParOf" srcId="{51194381-EA49-4F82-B0D9-441CB710DCDF}" destId="{6A5991D6-839E-468C-9F2E-EC5CF6CC7E25}" srcOrd="6" destOrd="0" presId="urn:microsoft.com/office/officeart/2005/8/layout/process1"/>
    <dgm:cxn modelId="{6BD52F18-DFCC-4B9D-89DF-3A100512772F}" type="presParOf" srcId="{51194381-EA49-4F82-B0D9-441CB710DCDF}" destId="{B466F6AD-B449-4735-8110-875DDF9B8EF2}" srcOrd="7" destOrd="0" presId="urn:microsoft.com/office/officeart/2005/8/layout/process1"/>
    <dgm:cxn modelId="{AFA7BB6F-6926-4E14-B011-F52C916F5EF9}" type="presParOf" srcId="{B466F6AD-B449-4735-8110-875DDF9B8EF2}" destId="{12A1D66E-CCDB-4434-845F-2D360C7F2006}" srcOrd="0" destOrd="0" presId="urn:microsoft.com/office/officeart/2005/8/layout/process1"/>
    <dgm:cxn modelId="{21541A3F-4849-4352-8209-74D865BB9BB4}" type="presParOf" srcId="{51194381-EA49-4F82-B0D9-441CB710DCDF}" destId="{5B335801-273C-471D-A1AF-CF7CC86F9758}" srcOrd="8" destOrd="0" presId="urn:microsoft.com/office/officeart/2005/8/layout/process1"/>
    <dgm:cxn modelId="{FC364536-804F-4890-86DE-5140AE656DB7}" type="presParOf" srcId="{51194381-EA49-4F82-B0D9-441CB710DCDF}" destId="{7511753B-5DA6-458D-949B-C09EAC413C23}" srcOrd="9" destOrd="0" presId="urn:microsoft.com/office/officeart/2005/8/layout/process1"/>
    <dgm:cxn modelId="{A6CFD098-5853-4361-919A-E6A6CE9A923D}" type="presParOf" srcId="{7511753B-5DA6-458D-949B-C09EAC413C23}" destId="{0EF420EB-DA3E-453E-B6C4-90CE33754410}" srcOrd="0" destOrd="0" presId="urn:microsoft.com/office/officeart/2005/8/layout/process1"/>
    <dgm:cxn modelId="{BFAEE9BC-0358-4842-96D9-DB91FA643E99}" type="presParOf" srcId="{51194381-EA49-4F82-B0D9-441CB710DCDF}" destId="{922E3516-0B1E-4365-BEDC-3122AEE13202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8D443E0-EBB8-4DDC-AB8A-F0993BE38D1C}">
      <dsp:nvSpPr>
        <dsp:cNvPr id="0" name=""/>
        <dsp:cNvSpPr/>
      </dsp:nvSpPr>
      <dsp:spPr>
        <a:xfrm>
          <a:off x="0" y="567503"/>
          <a:ext cx="1134949" cy="68097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900" kern="1200" dirty="0" smtClean="0"/>
            <a:t>1999</a:t>
          </a:r>
          <a:endParaRPr lang="pt-BR" sz="2900" kern="1200" dirty="0"/>
        </a:p>
      </dsp:txBody>
      <dsp:txXfrm>
        <a:off x="0" y="567503"/>
        <a:ext cx="1134949" cy="680970"/>
      </dsp:txXfrm>
    </dsp:sp>
    <dsp:sp modelId="{514A8D0B-2CCE-4DF4-9A80-6E82C4C7982F}">
      <dsp:nvSpPr>
        <dsp:cNvPr id="0" name=""/>
        <dsp:cNvSpPr/>
      </dsp:nvSpPr>
      <dsp:spPr>
        <a:xfrm>
          <a:off x="1248445" y="767254"/>
          <a:ext cx="240609" cy="2814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200" kern="1200"/>
        </a:p>
      </dsp:txBody>
      <dsp:txXfrm>
        <a:off x="1248445" y="767254"/>
        <a:ext cx="240609" cy="281467"/>
      </dsp:txXfrm>
    </dsp:sp>
    <dsp:sp modelId="{0CA1AB80-1F78-4F05-9555-9EDBBCBD2A74}">
      <dsp:nvSpPr>
        <dsp:cNvPr id="0" name=""/>
        <dsp:cNvSpPr/>
      </dsp:nvSpPr>
      <dsp:spPr>
        <a:xfrm>
          <a:off x="1588930" y="567503"/>
          <a:ext cx="1134949" cy="680970"/>
        </a:xfrm>
        <a:prstGeom prst="roundRect">
          <a:avLst>
            <a:gd name="adj" fmla="val 10000"/>
          </a:avLst>
        </a:prstGeom>
        <a:solidFill>
          <a:schemeClr val="accent4">
            <a:hueOff val="-892954"/>
            <a:satOff val="5380"/>
            <a:lumOff val="4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900" kern="1200" dirty="0" smtClean="0"/>
            <a:t>2004</a:t>
          </a:r>
          <a:endParaRPr lang="pt-BR" sz="2900" kern="1200" dirty="0"/>
        </a:p>
      </dsp:txBody>
      <dsp:txXfrm>
        <a:off x="1588930" y="567503"/>
        <a:ext cx="1134949" cy="680970"/>
      </dsp:txXfrm>
    </dsp:sp>
    <dsp:sp modelId="{BD1B924A-5502-4170-8A01-E6CDDD0EBE75}">
      <dsp:nvSpPr>
        <dsp:cNvPr id="0" name=""/>
        <dsp:cNvSpPr/>
      </dsp:nvSpPr>
      <dsp:spPr>
        <a:xfrm>
          <a:off x="2837375" y="767254"/>
          <a:ext cx="240609" cy="2814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-1116192"/>
            <a:satOff val="6725"/>
            <a:lumOff val="53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200" kern="1200"/>
        </a:p>
      </dsp:txBody>
      <dsp:txXfrm>
        <a:off x="2837375" y="767254"/>
        <a:ext cx="240609" cy="281467"/>
      </dsp:txXfrm>
    </dsp:sp>
    <dsp:sp modelId="{322A007D-6687-4853-BF75-45CC166C4C77}">
      <dsp:nvSpPr>
        <dsp:cNvPr id="0" name=""/>
        <dsp:cNvSpPr/>
      </dsp:nvSpPr>
      <dsp:spPr>
        <a:xfrm>
          <a:off x="3177860" y="567503"/>
          <a:ext cx="1134949" cy="680970"/>
        </a:xfrm>
        <a:prstGeom prst="roundRect">
          <a:avLst>
            <a:gd name="adj" fmla="val 10000"/>
          </a:avLst>
        </a:prstGeom>
        <a:solidFill>
          <a:schemeClr val="accent4">
            <a:hueOff val="-1785908"/>
            <a:satOff val="10760"/>
            <a:lumOff val="86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900" kern="1200" dirty="0" smtClean="0"/>
            <a:t>2006</a:t>
          </a:r>
          <a:endParaRPr lang="pt-BR" sz="2900" kern="1200" dirty="0"/>
        </a:p>
      </dsp:txBody>
      <dsp:txXfrm>
        <a:off x="3177860" y="567503"/>
        <a:ext cx="1134949" cy="680970"/>
      </dsp:txXfrm>
    </dsp:sp>
    <dsp:sp modelId="{0ED60213-6C0B-4C50-84F4-58BDFA23E348}">
      <dsp:nvSpPr>
        <dsp:cNvPr id="0" name=""/>
        <dsp:cNvSpPr/>
      </dsp:nvSpPr>
      <dsp:spPr>
        <a:xfrm>
          <a:off x="4426305" y="767254"/>
          <a:ext cx="240609" cy="2814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200" kern="1200"/>
        </a:p>
      </dsp:txBody>
      <dsp:txXfrm>
        <a:off x="4426305" y="767254"/>
        <a:ext cx="240609" cy="281467"/>
      </dsp:txXfrm>
    </dsp:sp>
    <dsp:sp modelId="{6A5991D6-839E-468C-9F2E-EC5CF6CC7E25}">
      <dsp:nvSpPr>
        <dsp:cNvPr id="0" name=""/>
        <dsp:cNvSpPr/>
      </dsp:nvSpPr>
      <dsp:spPr>
        <a:xfrm>
          <a:off x="4766790" y="567503"/>
          <a:ext cx="1134949" cy="680970"/>
        </a:xfrm>
        <a:prstGeom prst="roundRect">
          <a:avLst>
            <a:gd name="adj" fmla="val 10000"/>
          </a:avLst>
        </a:prstGeom>
        <a:solidFill>
          <a:schemeClr val="accent4">
            <a:hueOff val="-2678862"/>
            <a:satOff val="16139"/>
            <a:lumOff val="129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900" kern="1200" dirty="0" smtClean="0"/>
            <a:t>2012</a:t>
          </a:r>
          <a:endParaRPr lang="pt-BR" sz="2900" kern="1200" dirty="0"/>
        </a:p>
      </dsp:txBody>
      <dsp:txXfrm>
        <a:off x="4766790" y="567503"/>
        <a:ext cx="1134949" cy="680970"/>
      </dsp:txXfrm>
    </dsp:sp>
    <dsp:sp modelId="{B466F6AD-B449-4735-8110-875DDF9B8EF2}">
      <dsp:nvSpPr>
        <dsp:cNvPr id="0" name=""/>
        <dsp:cNvSpPr/>
      </dsp:nvSpPr>
      <dsp:spPr>
        <a:xfrm>
          <a:off x="6015235" y="767254"/>
          <a:ext cx="240609" cy="2814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-3348577"/>
            <a:satOff val="20174"/>
            <a:lumOff val="161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200" kern="1200"/>
        </a:p>
      </dsp:txBody>
      <dsp:txXfrm>
        <a:off x="6015235" y="767254"/>
        <a:ext cx="240609" cy="281467"/>
      </dsp:txXfrm>
    </dsp:sp>
    <dsp:sp modelId="{5B335801-273C-471D-A1AF-CF7CC86F9758}">
      <dsp:nvSpPr>
        <dsp:cNvPr id="0" name=""/>
        <dsp:cNvSpPr/>
      </dsp:nvSpPr>
      <dsp:spPr>
        <a:xfrm>
          <a:off x="6355720" y="567503"/>
          <a:ext cx="1134949" cy="680970"/>
        </a:xfrm>
        <a:prstGeom prst="roundRect">
          <a:avLst>
            <a:gd name="adj" fmla="val 10000"/>
          </a:avLst>
        </a:prstGeom>
        <a:solidFill>
          <a:schemeClr val="accent4">
            <a:hueOff val="-3571816"/>
            <a:satOff val="21519"/>
            <a:lumOff val="172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900" kern="1200" dirty="0" smtClean="0"/>
            <a:t>2015</a:t>
          </a:r>
          <a:endParaRPr lang="pt-BR" sz="2900" kern="1200" dirty="0"/>
        </a:p>
      </dsp:txBody>
      <dsp:txXfrm>
        <a:off x="6355720" y="567503"/>
        <a:ext cx="1134949" cy="680970"/>
      </dsp:txXfrm>
    </dsp:sp>
    <dsp:sp modelId="{7511753B-5DA6-458D-949B-C09EAC413C23}">
      <dsp:nvSpPr>
        <dsp:cNvPr id="0" name=""/>
        <dsp:cNvSpPr/>
      </dsp:nvSpPr>
      <dsp:spPr>
        <a:xfrm>
          <a:off x="7604164" y="767254"/>
          <a:ext cx="240609" cy="2814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200" kern="1200"/>
        </a:p>
      </dsp:txBody>
      <dsp:txXfrm>
        <a:off x="7604164" y="767254"/>
        <a:ext cx="240609" cy="281467"/>
      </dsp:txXfrm>
    </dsp:sp>
    <dsp:sp modelId="{922E3516-0B1E-4365-BEDC-3122AEE13202}">
      <dsp:nvSpPr>
        <dsp:cNvPr id="0" name=""/>
        <dsp:cNvSpPr/>
      </dsp:nvSpPr>
      <dsp:spPr>
        <a:xfrm>
          <a:off x="7944650" y="567503"/>
          <a:ext cx="1134949" cy="680970"/>
        </a:xfrm>
        <a:prstGeom prst="roundRect">
          <a:avLst>
            <a:gd name="adj" fmla="val 10000"/>
          </a:avLst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900" kern="1200" dirty="0" smtClean="0"/>
            <a:t>2017</a:t>
          </a:r>
          <a:endParaRPr lang="pt-BR" sz="2900" kern="1200" dirty="0"/>
        </a:p>
      </dsp:txBody>
      <dsp:txXfrm>
        <a:off x="7944650" y="567503"/>
        <a:ext cx="1134949" cy="6809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8D947C-D262-4435-A1C2-0E1D65448466}" type="datetimeFigureOut">
              <a:rPr lang="pt-BR" smtClean="0"/>
              <a:pPr/>
              <a:t>21/06/2017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7C514-52FC-49DC-8E8F-1040786137D5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0567527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55F849-F6F2-41BB-A69A-1CA1B93BD1F5}" type="datetimeFigureOut">
              <a:rPr lang="pt-BR" smtClean="0"/>
              <a:pPr/>
              <a:t>21/06/2017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8A4F9B-CEF4-40C9-AF53-6E0F09C2E5B3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55237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04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5281460-C8F5-46D5-9E08-511D40787BE6}" type="slidenum">
              <a:rPr lang="pt-BR" altLang="pt-BR" smtClean="0"/>
              <a:pPr>
                <a:spcBef>
                  <a:spcPct val="0"/>
                </a:spcBef>
              </a:pPr>
              <a:t>11</a:t>
            </a:fld>
            <a:endParaRPr lang="pt-BR" altLang="pt-BR" dirty="0" smtClean="0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3288" y="711200"/>
            <a:ext cx="4965700" cy="3724275"/>
          </a:xfrm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4330" y="4752920"/>
            <a:ext cx="4993948" cy="4436918"/>
          </a:xfrm>
          <a:noFill/>
        </p:spPr>
        <p:txBody>
          <a:bodyPr/>
          <a:lstStyle/>
          <a:p>
            <a:pPr eaLnBrk="1" hangingPunct="1"/>
            <a:endParaRPr lang="en-US" altLang="pt-BR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67430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04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5281460-C8F5-46D5-9E08-511D40787BE6}" type="slidenum">
              <a:rPr lang="pt-BR" altLang="pt-BR" smtClean="0"/>
              <a:pPr>
                <a:spcBef>
                  <a:spcPct val="0"/>
                </a:spcBef>
              </a:pPr>
              <a:t>12</a:t>
            </a:fld>
            <a:endParaRPr lang="pt-BR" altLang="pt-BR" dirty="0" smtClean="0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3288" y="711200"/>
            <a:ext cx="4965700" cy="3724275"/>
          </a:xfrm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4330" y="4752920"/>
            <a:ext cx="4993948" cy="4436918"/>
          </a:xfrm>
          <a:noFill/>
        </p:spPr>
        <p:txBody>
          <a:bodyPr/>
          <a:lstStyle/>
          <a:p>
            <a:pPr eaLnBrk="1" hangingPunct="1"/>
            <a:endParaRPr lang="en-US" altLang="pt-BR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67430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04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5281460-C8F5-46D5-9E08-511D40787BE6}" type="slidenum">
              <a:rPr lang="pt-BR" altLang="pt-BR" smtClean="0"/>
              <a:pPr>
                <a:spcBef>
                  <a:spcPct val="0"/>
                </a:spcBef>
              </a:pPr>
              <a:t>13</a:t>
            </a:fld>
            <a:endParaRPr lang="pt-BR" altLang="pt-BR" dirty="0" smtClean="0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3288" y="711200"/>
            <a:ext cx="4965700" cy="3724275"/>
          </a:xfrm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4330" y="4752920"/>
            <a:ext cx="4993948" cy="4436918"/>
          </a:xfrm>
          <a:noFill/>
        </p:spPr>
        <p:txBody>
          <a:bodyPr/>
          <a:lstStyle/>
          <a:p>
            <a:pPr eaLnBrk="1" hangingPunct="1"/>
            <a:endParaRPr lang="en-US" altLang="pt-BR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67430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04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5281460-C8F5-46D5-9E08-511D40787BE6}" type="slidenum">
              <a:rPr lang="pt-BR" altLang="pt-BR" smtClean="0"/>
              <a:pPr>
                <a:spcBef>
                  <a:spcPct val="0"/>
                </a:spcBef>
              </a:pPr>
              <a:t>14</a:t>
            </a:fld>
            <a:endParaRPr lang="pt-BR" altLang="pt-BR" dirty="0" smtClean="0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3288" y="711200"/>
            <a:ext cx="4965700" cy="3724275"/>
          </a:xfrm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4330" y="4752920"/>
            <a:ext cx="4993948" cy="4436918"/>
          </a:xfrm>
          <a:noFill/>
        </p:spPr>
        <p:txBody>
          <a:bodyPr/>
          <a:lstStyle/>
          <a:p>
            <a:pPr eaLnBrk="1" hangingPunct="1"/>
            <a:endParaRPr lang="en-US" altLang="pt-BR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67430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04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04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04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04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04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5281460-C8F5-46D5-9E08-511D40787BE6}" type="slidenum">
              <a:rPr lang="pt-BR" altLang="pt-BR" smtClean="0"/>
              <a:pPr>
                <a:spcBef>
                  <a:spcPct val="0"/>
                </a:spcBef>
              </a:pPr>
              <a:t>16</a:t>
            </a:fld>
            <a:endParaRPr lang="pt-BR" altLang="pt-BR" dirty="0" smtClean="0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3288" y="711200"/>
            <a:ext cx="4965700" cy="3724275"/>
          </a:xfrm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4330" y="4752920"/>
            <a:ext cx="4993948" cy="4436918"/>
          </a:xfrm>
          <a:noFill/>
        </p:spPr>
        <p:txBody>
          <a:bodyPr/>
          <a:lstStyle/>
          <a:p>
            <a:pPr eaLnBrk="1" hangingPunct="1"/>
            <a:endParaRPr lang="en-US" altLang="pt-BR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6743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735A9-62E2-4E8B-8112-DB349B159030}" type="datetimeFigureOut">
              <a:rPr lang="pt-BR" smtClean="0"/>
              <a:pPr/>
              <a:t>21/06/2017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6E88-35B7-444B-A52F-F4115DB4DCA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797095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735A9-62E2-4E8B-8112-DB349B159030}" type="datetimeFigureOut">
              <a:rPr lang="pt-BR" smtClean="0"/>
              <a:pPr/>
              <a:t>21/06/2017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6E88-35B7-444B-A52F-F4115DB4DCA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354285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735A9-62E2-4E8B-8112-DB349B159030}" type="datetimeFigureOut">
              <a:rPr lang="pt-BR" smtClean="0"/>
              <a:pPr/>
              <a:t>21/06/2017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6E88-35B7-444B-A52F-F4115DB4DCA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7091513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527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527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527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527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527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527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527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527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735A9-62E2-4E8B-8112-DB349B159030}" type="datetimeFigureOut">
              <a:rPr lang="pt-BR" smtClean="0"/>
              <a:pPr/>
              <a:t>21/06/2017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6E88-35B7-444B-A52F-F4115DB4DCA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3299029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527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527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527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527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527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527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527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527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527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527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735A9-62E2-4E8B-8112-DB349B159030}" type="datetimeFigureOut">
              <a:rPr lang="pt-BR" smtClean="0"/>
              <a:pPr/>
              <a:t>21/06/2017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6E88-35B7-444B-A52F-F4115DB4DCA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546904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527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527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527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527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527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527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527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527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527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527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735A9-62E2-4E8B-8112-DB349B159030}" type="datetimeFigureOut">
              <a:rPr lang="pt-BR" smtClean="0"/>
              <a:pPr/>
              <a:t>21/06/2017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6E88-35B7-444B-A52F-F4115DB4DCA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71919848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527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527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527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527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7735096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7735096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7735096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7735096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7735096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77350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735A9-62E2-4E8B-8112-DB349B159030}" type="datetimeFigureOut">
              <a:rPr lang="pt-BR" smtClean="0"/>
              <a:pPr/>
              <a:t>21/06/2017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6E88-35B7-444B-A52F-F4115DB4DCA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46327382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7735096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7735096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7735096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7735096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77350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735A9-62E2-4E8B-8112-DB349B159030}" type="datetimeFigureOut">
              <a:rPr lang="pt-BR" smtClean="0"/>
              <a:pPr/>
              <a:t>21/06/2017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6E88-35B7-444B-A52F-F4115DB4DCA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163988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735A9-62E2-4E8B-8112-DB349B159030}" type="datetimeFigureOut">
              <a:rPr lang="pt-BR" smtClean="0"/>
              <a:pPr/>
              <a:t>21/06/2017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6E88-35B7-444B-A52F-F4115DB4DCA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081376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735A9-62E2-4E8B-8112-DB349B159030}" type="datetimeFigureOut">
              <a:rPr lang="pt-BR" smtClean="0"/>
              <a:pPr/>
              <a:t>21/06/2017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6E88-35B7-444B-A52F-F4115DB4DCA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540742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735A9-62E2-4E8B-8112-DB349B159030}" type="datetimeFigureOut">
              <a:rPr lang="pt-BR" smtClean="0"/>
              <a:pPr/>
              <a:t>21/06/2017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6E88-35B7-444B-A52F-F4115DB4DCA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026305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A735A9-62E2-4E8B-8112-DB349B159030}" type="datetimeFigureOut">
              <a:rPr lang="pt-BR" smtClean="0"/>
              <a:pPr/>
              <a:t>21/06/2017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B96E88-35B7-444B-A52F-F4115DB4DCA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628894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  <p:sldLayoutId id="2147483671" r:id="rId21"/>
    <p:sldLayoutId id="2147483672" r:id="rId22"/>
    <p:sldLayoutId id="2147483673" r:id="rId23"/>
    <p:sldLayoutId id="2147483675" r:id="rId24"/>
    <p:sldLayoutId id="2147483676" r:id="rId25"/>
    <p:sldLayoutId id="2147483677" r:id="rId26"/>
    <p:sldLayoutId id="2147483678" r:id="rId27"/>
    <p:sldLayoutId id="2147483679" r:id="rId28"/>
    <p:sldLayoutId id="2147483680" r:id="rId29"/>
    <p:sldLayoutId id="2147483681" r:id="rId30"/>
    <p:sldLayoutId id="2147483682" r:id="rId31"/>
    <p:sldLayoutId id="2147483683" r:id="rId32"/>
    <p:sldLayoutId id="2147483684" r:id="rId33"/>
    <p:sldLayoutId id="2147483685" r:id="rId34"/>
    <p:sldLayoutId id="2147483686" r:id="rId35"/>
    <p:sldLayoutId id="2147483687" r:id="rId36"/>
    <p:sldLayoutId id="2147483688" r:id="rId37"/>
    <p:sldLayoutId id="2147483689" r:id="rId38"/>
    <p:sldLayoutId id="2147483690" r:id="rId39"/>
    <p:sldLayoutId id="2147483691" r:id="rId40"/>
    <p:sldLayoutId id="2147483692" r:id="rId41"/>
    <p:sldLayoutId id="2147483693" r:id="rId42"/>
    <p:sldLayoutId id="2147483694" r:id="rId43"/>
    <p:sldLayoutId id="2147483695" r:id="rId44"/>
    <p:sldLayoutId id="2147483696" r:id="rId45"/>
    <p:sldLayoutId id="2147483697" r:id="rId46"/>
    <p:sldLayoutId id="2147483698" r:id="rId47"/>
    <p:sldLayoutId id="2147483699" r:id="rId48"/>
    <p:sldLayoutId id="2147483700" r:id="rId49"/>
    <p:sldLayoutId id="2147483701" r:id="rId50"/>
    <p:sldLayoutId id="2147483702" r:id="rId51"/>
    <p:sldLayoutId id="2147483703" r:id="rId52"/>
    <p:sldLayoutId id="2147483704" r:id="rId53"/>
    <p:sldLayoutId id="2147483705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1.xml"/><Relationship Id="rId6" Type="http://schemas.microsoft.com/office/2007/relationships/diagramDrawing" Target="../diagrams/drawing1.xml"/><Relationship Id="rId11" Type="http://schemas.openxmlformats.org/officeDocument/2006/relationships/image" Target="../media/image7.jpeg"/><Relationship Id="rId5" Type="http://schemas.openxmlformats.org/officeDocument/2006/relationships/diagramColors" Target="../diagrams/colors1.xml"/><Relationship Id="rId10" Type="http://schemas.openxmlformats.org/officeDocument/2006/relationships/image" Target="../media/image6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3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4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4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hyperlink" Target="mailto:rogerio@tglconsultoria.com" TargetMode="Externa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unenseg.org.br/Cursos/Corretores/1?utm_source=site&amp;utm_medium=banner-home&amp;utm_campaign=Gradua%C3%A7%C3%A3o%202017.2" TargetMode="External"/><Relationship Id="rId1" Type="http://schemas.openxmlformats.org/officeDocument/2006/relationships/slideLayout" Target="../slideLayouts/slideLayout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3568" y="2852936"/>
            <a:ext cx="7772400" cy="1470025"/>
          </a:xfrm>
        </p:spPr>
        <p:txBody>
          <a:bodyPr/>
          <a:lstStyle/>
          <a:p>
            <a:r>
              <a:rPr lang="pt-BR" dirty="0" smtClean="0">
                <a:solidFill>
                  <a:srgbClr val="002060"/>
                </a:solidFill>
              </a:rPr>
              <a:t>VENDA CONSULTIVA</a:t>
            </a:r>
            <a:br>
              <a:rPr lang="pt-BR" dirty="0" smtClean="0">
                <a:solidFill>
                  <a:srgbClr val="002060"/>
                </a:solidFill>
              </a:rPr>
            </a:br>
            <a:r>
              <a:rPr lang="pt-BR" dirty="0" smtClean="0">
                <a:solidFill>
                  <a:srgbClr val="002060"/>
                </a:solidFill>
              </a:rPr>
              <a:t>BENEFÍCIOS</a:t>
            </a:r>
            <a:endParaRPr lang="pt-BR" dirty="0">
              <a:solidFill>
                <a:srgbClr val="002060"/>
              </a:solidFill>
            </a:endParaRPr>
          </a:p>
        </p:txBody>
      </p:sp>
      <p:pic>
        <p:nvPicPr>
          <p:cNvPr id="4" name="Picture 8" descr="http://www.sincor-es.com.br/imagens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749929"/>
            <a:ext cx="4464496" cy="1176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upo 6"/>
          <p:cNvGrpSpPr/>
          <p:nvPr/>
        </p:nvGrpSpPr>
        <p:grpSpPr>
          <a:xfrm>
            <a:off x="5796136" y="5516593"/>
            <a:ext cx="3308213" cy="1306075"/>
            <a:chOff x="5796136" y="5516593"/>
            <a:chExt cx="3308213" cy="1306075"/>
          </a:xfrm>
        </p:grpSpPr>
        <p:sp>
          <p:nvSpPr>
            <p:cNvPr id="5" name="CaixaDeTexto 4"/>
            <p:cNvSpPr txBox="1"/>
            <p:nvPr/>
          </p:nvSpPr>
          <p:spPr>
            <a:xfrm>
              <a:off x="5796136" y="6453336"/>
              <a:ext cx="33082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dirty="0" smtClean="0">
                  <a:solidFill>
                    <a:srgbClr val="002060"/>
                  </a:solidFill>
                </a:rPr>
                <a:t>ROGÉRIO ARAÚJO – JUNHO/2017</a:t>
              </a:r>
              <a:endParaRPr lang="pt-BR" dirty="0">
                <a:solidFill>
                  <a:srgbClr val="002060"/>
                </a:solidFill>
              </a:endParaRPr>
            </a:p>
          </p:txBody>
        </p:sp>
        <p:pic>
          <p:nvPicPr>
            <p:cNvPr id="6" name="Imagem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32242" y="5516593"/>
              <a:ext cx="1836000" cy="9367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72361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aixaDeTexto 2"/>
          <p:cNvSpPr txBox="1">
            <a:spLocks noChangeArrowheads="1"/>
          </p:cNvSpPr>
          <p:nvPr/>
        </p:nvSpPr>
        <p:spPr bwMode="auto">
          <a:xfrm>
            <a:off x="1214438" y="692696"/>
            <a:ext cx="67865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400" b="1" i="1" dirty="0">
                <a:solidFill>
                  <a:srgbClr val="FF0000"/>
                </a:solidFill>
              </a:rPr>
              <a:t>PROMOVA </a:t>
            </a:r>
            <a:r>
              <a:rPr lang="pt-BR" altLang="pt-BR" sz="2400" b="1" i="1" dirty="0" smtClean="0">
                <a:solidFill>
                  <a:srgbClr val="FF0000"/>
                </a:solidFill>
              </a:rPr>
              <a:t> E PARTICIPE DA </a:t>
            </a:r>
            <a:r>
              <a:rPr lang="pt-BR" altLang="pt-BR" sz="2400" b="1" i="1" dirty="0">
                <a:solidFill>
                  <a:srgbClr val="FF0000"/>
                </a:solidFill>
              </a:rPr>
              <a:t>MUDANÇA DE CULTURA</a:t>
            </a:r>
          </a:p>
        </p:txBody>
      </p:sp>
      <p:sp>
        <p:nvSpPr>
          <p:cNvPr id="4" name="CaixaDeTexto 3"/>
          <p:cNvSpPr txBox="1">
            <a:spLocks noChangeArrowheads="1"/>
          </p:cNvSpPr>
          <p:nvPr/>
        </p:nvSpPr>
        <p:spPr bwMode="auto">
          <a:xfrm>
            <a:off x="179388" y="1989138"/>
            <a:ext cx="8715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800" b="1">
                <a:solidFill>
                  <a:srgbClr val="00B050"/>
                </a:solidFill>
              </a:rPr>
              <a:t>“Seguro de Vida nem pensar, dá azar”</a:t>
            </a:r>
          </a:p>
        </p:txBody>
      </p:sp>
      <p:sp>
        <p:nvSpPr>
          <p:cNvPr id="13316" name="CaixaDeTexto 4"/>
          <p:cNvSpPr txBox="1">
            <a:spLocks noChangeArrowheads="1"/>
          </p:cNvSpPr>
          <p:nvPr/>
        </p:nvSpPr>
        <p:spPr bwMode="auto">
          <a:xfrm>
            <a:off x="0" y="2695575"/>
            <a:ext cx="9144000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400">
                <a:solidFill>
                  <a:srgbClr val="002060"/>
                </a:solidFill>
              </a:rPr>
              <a:t>Alguns mitos de nossos clientes foram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400">
                <a:solidFill>
                  <a:srgbClr val="002060"/>
                </a:solidFill>
              </a:rPr>
              <a:t>ou estão sendo quebrados.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solidFill>
                <a:srgbClr val="002060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400">
                <a:solidFill>
                  <a:srgbClr val="002060"/>
                </a:solidFill>
              </a:rPr>
              <a:t>Nossos clientes já vem mudando seus conceitos, por exemplo,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400">
                <a:solidFill>
                  <a:srgbClr val="002060"/>
                </a:solidFill>
              </a:rPr>
              <a:t>Ninguém  mais questiona a necessidade de se formar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400">
                <a:solidFill>
                  <a:srgbClr val="002060"/>
                </a:solidFill>
              </a:rPr>
              <a:t>uma poupança futura ou mesmo de garantir estabilidade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400">
                <a:solidFill>
                  <a:srgbClr val="002060"/>
                </a:solidFill>
              </a:rPr>
              <a:t>para seus  dependentes.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solidFill>
                <a:srgbClr val="002060"/>
              </a:solidFill>
            </a:endParaRPr>
          </a:p>
        </p:txBody>
      </p:sp>
      <p:sp>
        <p:nvSpPr>
          <p:cNvPr id="6" name="CaixaDeTexto 5"/>
          <p:cNvSpPr txBox="1">
            <a:spLocks noChangeArrowheads="1"/>
          </p:cNvSpPr>
          <p:nvPr/>
        </p:nvSpPr>
        <p:spPr bwMode="auto">
          <a:xfrm>
            <a:off x="0" y="5661025"/>
            <a:ext cx="91440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800" b="1">
                <a:solidFill>
                  <a:srgbClr val="00B050"/>
                </a:solidFill>
              </a:rPr>
              <a:t>“Estou exposto à riscos e preciso identificar as minhas necessidades”</a:t>
            </a:r>
          </a:p>
        </p:txBody>
      </p:sp>
    </p:spTree>
    <p:extLst>
      <p:ext uri="{BB962C8B-B14F-4D97-AF65-F5344CB8AC3E}">
        <p14:creationId xmlns:p14="http://schemas.microsoft.com/office/powerpoint/2010/main" xmlns="" val="1912852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31441" y="159023"/>
            <a:ext cx="77640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>
                <a:solidFill>
                  <a:srgbClr val="002060"/>
                </a:solidFill>
                <a:latin typeface="+mj-lt"/>
              </a:rPr>
              <a:t>PESQUISA IPOS SOBRE O MERCADO VIDA E PREVIDENCIA</a:t>
            </a:r>
            <a:endParaRPr lang="pt-BR" sz="2000" b="1" dirty="0">
              <a:solidFill>
                <a:srgbClr val="002060"/>
              </a:solidFill>
              <a:latin typeface="+mj-lt"/>
            </a:endParaRPr>
          </a:p>
        </p:txBody>
      </p:sp>
      <p:graphicFrame>
        <p:nvGraphicFramePr>
          <p:cNvPr id="2" name="Gráfico 1"/>
          <p:cNvGraphicFramePr/>
          <p:nvPr>
            <p:extLst>
              <p:ext uri="{D42A27DB-BD31-4B8C-83A1-F6EECF244321}">
                <p14:modId xmlns:p14="http://schemas.microsoft.com/office/powerpoint/2010/main" xmlns="" val="2206098279"/>
              </p:ext>
            </p:extLst>
          </p:nvPr>
        </p:nvGraphicFramePr>
        <p:xfrm>
          <a:off x="450927" y="1124744"/>
          <a:ext cx="8109209" cy="53696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CaixaDeTexto 2"/>
          <p:cNvSpPr txBox="1"/>
          <p:nvPr/>
        </p:nvSpPr>
        <p:spPr>
          <a:xfrm>
            <a:off x="5103752" y="6488669"/>
            <a:ext cx="39481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 smtClean="0">
                <a:solidFill>
                  <a:srgbClr val="002060"/>
                </a:solidFill>
              </a:rPr>
              <a:t>Ipsos é a 3ª maior empresa de pesquisa do mundo.</a:t>
            </a:r>
            <a:endParaRPr lang="pt-BR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5355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áfico 1"/>
          <p:cNvGraphicFramePr/>
          <p:nvPr>
            <p:extLst>
              <p:ext uri="{D42A27DB-BD31-4B8C-83A1-F6EECF244321}">
                <p14:modId xmlns:p14="http://schemas.microsoft.com/office/powerpoint/2010/main" xmlns="" val="2413201480"/>
              </p:ext>
            </p:extLst>
          </p:nvPr>
        </p:nvGraphicFramePr>
        <p:xfrm>
          <a:off x="450927" y="1124744"/>
          <a:ext cx="8308615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o Explicativo 2 2"/>
          <p:cNvSpPr/>
          <p:nvPr/>
        </p:nvSpPr>
        <p:spPr>
          <a:xfrm>
            <a:off x="5236689" y="5157192"/>
            <a:ext cx="3389915" cy="72008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3347"/>
              <a:gd name="adj6" fmla="val -32042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pt-BR" sz="1600" dirty="0" smtClean="0">
                <a:solidFill>
                  <a:srgbClr val="002060"/>
                </a:solidFill>
              </a:rPr>
              <a:t>71% acham que o custo do Seguro de Vida </a:t>
            </a:r>
            <a:r>
              <a:rPr lang="pt-BR" sz="1600" b="1" dirty="0" smtClean="0">
                <a:solidFill>
                  <a:srgbClr val="002060"/>
                </a:solidFill>
              </a:rPr>
              <a:t>deve</a:t>
            </a:r>
            <a:r>
              <a:rPr lang="pt-BR" sz="1600" dirty="0" smtClean="0">
                <a:solidFill>
                  <a:srgbClr val="002060"/>
                </a:solidFill>
              </a:rPr>
              <a:t> ser elevado.</a:t>
            </a:r>
            <a:endParaRPr lang="pt-BR" sz="1600" dirty="0">
              <a:solidFill>
                <a:srgbClr val="002060"/>
              </a:solidFill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131441" y="159023"/>
            <a:ext cx="77640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>
                <a:solidFill>
                  <a:srgbClr val="002060"/>
                </a:solidFill>
                <a:latin typeface="+mj-lt"/>
              </a:rPr>
              <a:t>PESQUISA IPOS SOBRE O MERCADO VIDA E PREVIDENCIA</a:t>
            </a:r>
            <a:endParaRPr lang="pt-BR" sz="2000" b="1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124411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áfico 1"/>
          <p:cNvGraphicFramePr/>
          <p:nvPr>
            <p:extLst>
              <p:ext uri="{D42A27DB-BD31-4B8C-83A1-F6EECF244321}">
                <p14:modId xmlns:p14="http://schemas.microsoft.com/office/powerpoint/2010/main" xmlns="" val="2943464822"/>
              </p:ext>
            </p:extLst>
          </p:nvPr>
        </p:nvGraphicFramePr>
        <p:xfrm>
          <a:off x="450927" y="1124744"/>
          <a:ext cx="8308615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o Explicativo 2 3"/>
          <p:cNvSpPr/>
          <p:nvPr/>
        </p:nvSpPr>
        <p:spPr>
          <a:xfrm>
            <a:off x="5170220" y="5517232"/>
            <a:ext cx="3522853" cy="648072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330"/>
              <a:gd name="adj6" fmla="val -1384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rgbClr val="002060"/>
                </a:solidFill>
              </a:rPr>
              <a:t>64% não sabem descrever as vantagens de um seguro de vida</a:t>
            </a:r>
            <a:r>
              <a:rPr lang="pt-BR" dirty="0" smtClean="0"/>
              <a:t>.</a:t>
            </a:r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131441" y="159023"/>
            <a:ext cx="77640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>
                <a:solidFill>
                  <a:srgbClr val="002060"/>
                </a:solidFill>
                <a:latin typeface="+mj-lt"/>
              </a:rPr>
              <a:t>PESQUISA IPOS SOBRE O MERCADO VIDA E PREVIDENCIA</a:t>
            </a:r>
            <a:endParaRPr lang="pt-BR" sz="2000" b="1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46122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áfico 1"/>
          <p:cNvGraphicFramePr/>
          <p:nvPr>
            <p:extLst>
              <p:ext uri="{D42A27DB-BD31-4B8C-83A1-F6EECF244321}">
                <p14:modId xmlns:p14="http://schemas.microsoft.com/office/powerpoint/2010/main" xmlns="" val="4101975952"/>
              </p:ext>
            </p:extLst>
          </p:nvPr>
        </p:nvGraphicFramePr>
        <p:xfrm>
          <a:off x="450927" y="1124744"/>
          <a:ext cx="8308615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o Explicativo 2 5"/>
          <p:cNvSpPr/>
          <p:nvPr/>
        </p:nvSpPr>
        <p:spPr>
          <a:xfrm>
            <a:off x="5303158" y="5661248"/>
            <a:ext cx="3389915" cy="72008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4048"/>
              <a:gd name="adj6" fmla="val -2419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pt-BR" sz="1600" dirty="0" smtClean="0">
                <a:solidFill>
                  <a:srgbClr val="002060"/>
                </a:solidFill>
              </a:rPr>
              <a:t>Apenas 3% da população possui um plano de previdência complementar&gt;</a:t>
            </a:r>
            <a:endParaRPr lang="pt-BR" sz="1600" dirty="0">
              <a:solidFill>
                <a:srgbClr val="002060"/>
              </a:solidFill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131441" y="159023"/>
            <a:ext cx="77640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>
                <a:solidFill>
                  <a:srgbClr val="002060"/>
                </a:solidFill>
                <a:latin typeface="+mj-lt"/>
              </a:rPr>
              <a:t>PESQUISA IPOS SOBRE O MERCADO VIDA E PREVIDENCIA</a:t>
            </a:r>
            <a:endParaRPr lang="pt-BR" sz="2000" b="1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25019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392113" y="1125538"/>
            <a:ext cx="8358187" cy="1322387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i="1" dirty="0">
                <a:solidFill>
                  <a:srgbClr val="FF0000"/>
                </a:solidFill>
              </a:rPr>
              <a:t>APROVEITAMENTO DE OPORTUNIDADES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3200" b="1" i="1" dirty="0">
              <a:solidFill>
                <a:srgbClr val="FF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i="1" dirty="0">
                <a:solidFill>
                  <a:srgbClr val="FF0000"/>
                </a:solidFill>
              </a:rPr>
              <a:t>Substituir a VENDA por CONSULTORIA!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179388" y="3036888"/>
            <a:ext cx="8715375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Aplique a técnica da </a:t>
            </a:r>
            <a:r>
              <a:rPr lang="pt-BR" sz="2400" b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VENDA CONSULTIVA</a:t>
            </a:r>
            <a:r>
              <a:rPr lang="pt-BR" sz="2400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400" dirty="0">
              <a:solidFill>
                <a:schemeClr val="tx2">
                  <a:lumMod val="50000"/>
                </a:schemeClr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Foque em conhecer o </a:t>
            </a:r>
            <a:r>
              <a:rPr lang="pt-BR" sz="2400" b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PERFIL</a:t>
            </a:r>
            <a:r>
              <a:rPr lang="pt-BR" sz="2400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 do seu cliente, seu segurado, em identificar, juntamente com ele, às suas </a:t>
            </a:r>
            <a:r>
              <a:rPr lang="pt-BR" sz="2400" b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NECESSIDADES</a:t>
            </a:r>
            <a:r>
              <a:rPr lang="pt-BR" sz="2400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400" dirty="0">
              <a:solidFill>
                <a:schemeClr val="tx2">
                  <a:lumMod val="50000"/>
                </a:schemeClr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Surpreenda-o apresentando </a:t>
            </a:r>
            <a:r>
              <a:rPr lang="pt-BR" sz="2400" b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SOLUÇÕES</a:t>
            </a:r>
            <a:r>
              <a:rPr lang="pt-BR" sz="2400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 que condizem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Com o seu </a:t>
            </a:r>
            <a:r>
              <a:rPr lang="pt-BR" sz="2400" b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PERFIL</a:t>
            </a:r>
            <a:r>
              <a:rPr lang="pt-BR" sz="2400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 e suas </a:t>
            </a:r>
            <a:r>
              <a:rPr lang="pt-BR" sz="2400" b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NECESSIDADES</a:t>
            </a:r>
            <a:r>
              <a:rPr lang="pt-BR" sz="2400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400" dirty="0">
              <a:solidFill>
                <a:schemeClr val="tx2">
                  <a:lumMod val="50000"/>
                </a:schemeClr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i="1" dirty="0">
                <a:solidFill>
                  <a:srgbClr val="00B050"/>
                </a:solidFill>
                <a:latin typeface="+mn-lt"/>
                <a:cs typeface="+mn-cs"/>
              </a:rPr>
              <a:t>FAÇA A DIFERENÇA, CRIE, INOVE, PLANEJE!</a:t>
            </a:r>
          </a:p>
        </p:txBody>
      </p:sp>
    </p:spTree>
    <p:extLst>
      <p:ext uri="{BB962C8B-B14F-4D97-AF65-F5344CB8AC3E}">
        <p14:creationId xmlns:p14="http://schemas.microsoft.com/office/powerpoint/2010/main" xmlns="" val="398964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18582" y="230849"/>
            <a:ext cx="7337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BANCARIZAÇÃO DO MERCADO</a:t>
            </a:r>
            <a:endParaRPr lang="pt-BR" sz="2400" dirty="0">
              <a:solidFill>
                <a:srgbClr val="002060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384458" y="2161339"/>
            <a:ext cx="87595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pt-BR" sz="2000" dirty="0" smtClean="0">
                <a:solidFill>
                  <a:srgbClr val="002060"/>
                </a:solidFill>
                <a:latin typeface="+mn-lt"/>
              </a:rPr>
              <a:t>96% dos planos de previdência complementar de 2000 à 2016 foram comercializados pelos bancos.</a:t>
            </a:r>
            <a:endParaRPr lang="pt-BR" sz="20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384458" y="3460938"/>
            <a:ext cx="39214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pt-BR" sz="2000" dirty="0" smtClean="0">
                <a:solidFill>
                  <a:srgbClr val="002060"/>
                </a:solidFill>
                <a:latin typeface="+mn-lt"/>
              </a:rPr>
              <a:t>Falsa sensação de estar seguro.</a:t>
            </a:r>
            <a:endParaRPr lang="pt-BR" sz="20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384458" y="4397042"/>
            <a:ext cx="66574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pt-BR" sz="2000" dirty="0" smtClean="0">
                <a:solidFill>
                  <a:srgbClr val="002060"/>
                </a:solidFill>
                <a:latin typeface="+mn-lt"/>
              </a:rPr>
              <a:t>Falsa sensação de ter um planejamento de aposentadoria.</a:t>
            </a:r>
            <a:endParaRPr lang="pt-BR" sz="20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729753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700213" y="3108325"/>
            <a:ext cx="93990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kern="0" dirty="0">
                <a:solidFill>
                  <a:srgbClr val="002060"/>
                </a:solidFill>
                <a:latin typeface="+mn-lt"/>
              </a:rPr>
              <a:t>Estudos</a:t>
            </a: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3978625" y="2064306"/>
            <a:ext cx="880714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kern="0" dirty="0">
                <a:solidFill>
                  <a:srgbClr val="002060"/>
                </a:solidFill>
                <a:latin typeface="+mn-lt"/>
              </a:rPr>
              <a:t>Estágio</a:t>
            </a:r>
          </a:p>
        </p:txBody>
      </p:sp>
      <p:grpSp>
        <p:nvGrpSpPr>
          <p:cNvPr id="2" name="Grupo 1"/>
          <p:cNvGrpSpPr/>
          <p:nvPr/>
        </p:nvGrpSpPr>
        <p:grpSpPr>
          <a:xfrm>
            <a:off x="2355850" y="987943"/>
            <a:ext cx="1981200" cy="1310759"/>
            <a:chOff x="2552171" y="987942"/>
            <a:chExt cx="2146300" cy="1310759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4332" b="23071"/>
            <a:stretch/>
          </p:blipFill>
          <p:spPr bwMode="auto">
            <a:xfrm>
              <a:off x="2552171" y="987942"/>
              <a:ext cx="2146300" cy="11255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 Box 15"/>
            <p:cNvSpPr txBox="1">
              <a:spLocks noChangeArrowheads="1"/>
            </p:cNvSpPr>
            <p:nvPr/>
          </p:nvSpPr>
          <p:spPr bwMode="auto">
            <a:xfrm>
              <a:off x="2860124" y="1929369"/>
              <a:ext cx="1261884" cy="3693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kern="0" dirty="0">
                  <a:solidFill>
                    <a:srgbClr val="002060"/>
                  </a:solidFill>
                  <a:latin typeface="+mn-lt"/>
                </a:rPr>
                <a:t>Faculdade</a:t>
              </a:r>
            </a:p>
          </p:txBody>
        </p:sp>
      </p:grpSp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4799284" y="2872769"/>
            <a:ext cx="1141141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kern="0" dirty="0" smtClean="0">
                <a:solidFill>
                  <a:srgbClr val="002060"/>
                </a:solidFill>
                <a:latin typeface="+mn-lt"/>
              </a:rPr>
              <a:t>Promoção</a:t>
            </a:r>
            <a:endParaRPr lang="pt-BR" kern="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3023394" y="2886036"/>
            <a:ext cx="1313656" cy="8309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600" kern="0" dirty="0">
                <a:solidFill>
                  <a:srgbClr val="002060"/>
                </a:solidFill>
              </a:rPr>
              <a:t>Carro </a:t>
            </a:r>
            <a:endParaRPr lang="pt-BR" sz="1600" kern="0" dirty="0" smtClean="0">
              <a:solidFill>
                <a:srgbClr val="00206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600" kern="0" dirty="0" smtClean="0">
                <a:solidFill>
                  <a:srgbClr val="002060"/>
                </a:solidFill>
              </a:rPr>
              <a:t>+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600" kern="0" dirty="0" smtClean="0">
                <a:solidFill>
                  <a:srgbClr val="002060"/>
                </a:solidFill>
              </a:rPr>
              <a:t>1º Seguro</a:t>
            </a:r>
            <a:endParaRPr lang="pt-BR" sz="1600" kern="0" dirty="0">
              <a:solidFill>
                <a:srgbClr val="002060"/>
              </a:solidFill>
            </a:endParaRPr>
          </a:p>
        </p:txBody>
      </p:sp>
      <p:sp>
        <p:nvSpPr>
          <p:cNvPr id="12" name="Text Box 19"/>
          <p:cNvSpPr txBox="1">
            <a:spLocks noChangeArrowheads="1"/>
          </p:cNvSpPr>
          <p:nvPr/>
        </p:nvSpPr>
        <p:spPr bwMode="auto">
          <a:xfrm>
            <a:off x="6008605" y="3057435"/>
            <a:ext cx="1176925" cy="3693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kern="0" dirty="0" smtClean="0">
                <a:solidFill>
                  <a:srgbClr val="002060"/>
                </a:solidFill>
              </a:rPr>
              <a:t>Formatura</a:t>
            </a:r>
            <a:endParaRPr lang="pt-BR" kern="0" dirty="0">
              <a:solidFill>
                <a:srgbClr val="002060"/>
              </a:solidFill>
            </a:endParaRPr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auto">
          <a:xfrm>
            <a:off x="2770562" y="4079877"/>
            <a:ext cx="1367682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kern="0" dirty="0" smtClean="0">
                <a:solidFill>
                  <a:srgbClr val="002060"/>
                </a:solidFill>
              </a:rPr>
              <a:t>Abertura de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kern="0" dirty="0" smtClean="0">
                <a:solidFill>
                  <a:srgbClr val="002060"/>
                </a:solidFill>
              </a:rPr>
              <a:t>Empresa</a:t>
            </a:r>
            <a:endParaRPr lang="pt-BR" kern="0" dirty="0">
              <a:solidFill>
                <a:srgbClr val="002060"/>
              </a:solidFill>
            </a:endParaRPr>
          </a:p>
        </p:txBody>
      </p:sp>
      <p:sp>
        <p:nvSpPr>
          <p:cNvPr id="15" name="Text Box 22"/>
          <p:cNvSpPr txBox="1">
            <a:spLocks noChangeArrowheads="1"/>
          </p:cNvSpPr>
          <p:nvPr/>
        </p:nvSpPr>
        <p:spPr bwMode="auto">
          <a:xfrm>
            <a:off x="2537284" y="5322693"/>
            <a:ext cx="1602806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kern="0" dirty="0">
                <a:solidFill>
                  <a:srgbClr val="002060"/>
                </a:solidFill>
              </a:rPr>
              <a:t>Esposa conclui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kern="0" dirty="0">
                <a:solidFill>
                  <a:srgbClr val="002060"/>
                </a:solidFill>
              </a:rPr>
              <a:t> </a:t>
            </a:r>
            <a:r>
              <a:rPr lang="pt-BR" kern="0" dirty="0" smtClean="0">
                <a:solidFill>
                  <a:srgbClr val="002060"/>
                </a:solidFill>
              </a:rPr>
              <a:t>faculdade</a:t>
            </a:r>
            <a:endParaRPr lang="pt-BR" kern="0" dirty="0">
              <a:solidFill>
                <a:srgbClr val="002060"/>
              </a:solidFill>
            </a:endParaRPr>
          </a:p>
        </p:txBody>
      </p:sp>
      <p:sp>
        <p:nvSpPr>
          <p:cNvPr id="18" name="Text Box 25"/>
          <p:cNvSpPr txBox="1">
            <a:spLocks noChangeArrowheads="1"/>
          </p:cNvSpPr>
          <p:nvPr/>
        </p:nvSpPr>
        <p:spPr bwMode="auto">
          <a:xfrm>
            <a:off x="565370" y="4218266"/>
            <a:ext cx="1988045" cy="3693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kern="0" dirty="0" smtClean="0">
                <a:solidFill>
                  <a:srgbClr val="002060"/>
                </a:solidFill>
              </a:rPr>
              <a:t>Novo Apartamento</a:t>
            </a:r>
            <a:endParaRPr lang="pt-BR" kern="0" dirty="0">
              <a:solidFill>
                <a:srgbClr val="002060"/>
              </a:solidFill>
            </a:endParaRPr>
          </a:p>
        </p:txBody>
      </p:sp>
      <p:sp>
        <p:nvSpPr>
          <p:cNvPr id="19" name="Text Box 26"/>
          <p:cNvSpPr txBox="1">
            <a:spLocks noChangeArrowheads="1"/>
          </p:cNvSpPr>
          <p:nvPr/>
        </p:nvSpPr>
        <p:spPr bwMode="auto">
          <a:xfrm>
            <a:off x="5076701" y="5457826"/>
            <a:ext cx="1460754" cy="646331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kern="0" dirty="0" smtClean="0">
                <a:solidFill>
                  <a:schemeClr val="bg1"/>
                </a:solidFill>
              </a:rPr>
              <a:t>Ampliação da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kern="0" dirty="0" smtClean="0">
                <a:solidFill>
                  <a:schemeClr val="bg1"/>
                </a:solidFill>
              </a:rPr>
              <a:t>Empresa</a:t>
            </a:r>
            <a:endParaRPr lang="pt-BR" kern="0" dirty="0">
              <a:solidFill>
                <a:schemeClr val="bg1"/>
              </a:solidFill>
            </a:endParaRPr>
          </a:p>
        </p:txBody>
      </p:sp>
      <p:sp>
        <p:nvSpPr>
          <p:cNvPr id="20" name="Text Box 27"/>
          <p:cNvSpPr txBox="1">
            <a:spLocks noChangeArrowheads="1"/>
          </p:cNvSpPr>
          <p:nvPr/>
        </p:nvSpPr>
        <p:spPr bwMode="auto">
          <a:xfrm>
            <a:off x="5999257" y="4195215"/>
            <a:ext cx="1435008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kern="0" dirty="0">
                <a:solidFill>
                  <a:srgbClr val="002060"/>
                </a:solidFill>
                <a:latin typeface="+mn-lt"/>
              </a:rPr>
              <a:t>Casa de </a:t>
            </a:r>
            <a:r>
              <a:rPr lang="pt-BR" kern="0" dirty="0" smtClean="0">
                <a:solidFill>
                  <a:srgbClr val="002060"/>
                </a:solidFill>
                <a:latin typeface="+mn-lt"/>
              </a:rPr>
              <a:t>Praia</a:t>
            </a:r>
            <a:endParaRPr lang="pt-BR" kern="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21" name="Rectangle 28"/>
          <p:cNvSpPr>
            <a:spLocks noChangeArrowheads="1"/>
          </p:cNvSpPr>
          <p:nvPr/>
        </p:nvSpPr>
        <p:spPr bwMode="auto">
          <a:xfrm>
            <a:off x="1185863" y="2433638"/>
            <a:ext cx="360362" cy="3603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sz="1400" b="1" kern="0" dirty="0">
                <a:solidFill>
                  <a:srgbClr val="002060"/>
                </a:solidFill>
                <a:cs typeface="Arial" pitchFamily="34" charset="0"/>
              </a:rPr>
              <a:t>0</a:t>
            </a:r>
          </a:p>
        </p:txBody>
      </p:sp>
      <p:sp>
        <p:nvSpPr>
          <p:cNvPr id="22" name="Rectangle 29"/>
          <p:cNvSpPr>
            <a:spLocks noChangeArrowheads="1"/>
          </p:cNvSpPr>
          <p:nvPr/>
        </p:nvSpPr>
        <p:spPr bwMode="auto">
          <a:xfrm>
            <a:off x="2049463" y="2433638"/>
            <a:ext cx="360362" cy="3603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sz="1400" b="1" kern="0" dirty="0">
                <a:solidFill>
                  <a:srgbClr val="002060"/>
                </a:solidFill>
                <a:cs typeface="Arial" pitchFamily="34" charset="0"/>
              </a:rPr>
              <a:t>4</a:t>
            </a:r>
          </a:p>
        </p:txBody>
      </p:sp>
      <p:sp>
        <p:nvSpPr>
          <p:cNvPr id="23" name="Rectangle 30"/>
          <p:cNvSpPr>
            <a:spLocks noChangeArrowheads="1"/>
          </p:cNvSpPr>
          <p:nvPr/>
        </p:nvSpPr>
        <p:spPr bwMode="auto">
          <a:xfrm>
            <a:off x="2986088" y="2433638"/>
            <a:ext cx="360362" cy="3603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sz="1400" b="1" kern="0" dirty="0">
                <a:solidFill>
                  <a:srgbClr val="002060"/>
                </a:solidFill>
                <a:cs typeface="Arial" pitchFamily="34" charset="0"/>
              </a:rPr>
              <a:t>18</a:t>
            </a:r>
          </a:p>
        </p:txBody>
      </p:sp>
      <p:sp>
        <p:nvSpPr>
          <p:cNvPr id="24" name="Rectangle 31"/>
          <p:cNvSpPr>
            <a:spLocks noChangeArrowheads="1"/>
          </p:cNvSpPr>
          <p:nvPr/>
        </p:nvSpPr>
        <p:spPr bwMode="auto">
          <a:xfrm>
            <a:off x="3994151" y="2433638"/>
            <a:ext cx="360363" cy="3603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sz="1400" b="1" kern="0" dirty="0">
                <a:solidFill>
                  <a:srgbClr val="002060"/>
                </a:solidFill>
                <a:cs typeface="Arial" pitchFamily="34" charset="0"/>
              </a:rPr>
              <a:t>20</a:t>
            </a:r>
          </a:p>
        </p:txBody>
      </p:sp>
      <p:sp>
        <p:nvSpPr>
          <p:cNvPr id="25" name="Rectangle 32"/>
          <p:cNvSpPr>
            <a:spLocks noChangeArrowheads="1"/>
          </p:cNvSpPr>
          <p:nvPr/>
        </p:nvSpPr>
        <p:spPr bwMode="auto">
          <a:xfrm>
            <a:off x="5002213" y="2433638"/>
            <a:ext cx="360362" cy="3603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sz="1400" b="1" kern="0" dirty="0">
                <a:solidFill>
                  <a:srgbClr val="002060"/>
                </a:solidFill>
                <a:cs typeface="Arial" pitchFamily="34" charset="0"/>
              </a:rPr>
              <a:t>22</a:t>
            </a:r>
          </a:p>
        </p:txBody>
      </p:sp>
      <p:sp>
        <p:nvSpPr>
          <p:cNvPr id="26" name="Rectangle 33"/>
          <p:cNvSpPr>
            <a:spLocks noChangeArrowheads="1"/>
          </p:cNvSpPr>
          <p:nvPr/>
        </p:nvSpPr>
        <p:spPr bwMode="auto">
          <a:xfrm>
            <a:off x="6010276" y="2433638"/>
            <a:ext cx="360363" cy="3603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sz="1400" b="1" kern="0" dirty="0">
                <a:solidFill>
                  <a:srgbClr val="002060"/>
                </a:solidFill>
                <a:cs typeface="Arial" pitchFamily="34" charset="0"/>
              </a:rPr>
              <a:t>24</a:t>
            </a:r>
          </a:p>
        </p:txBody>
      </p:sp>
      <p:sp>
        <p:nvSpPr>
          <p:cNvPr id="27" name="Rectangle 34"/>
          <p:cNvSpPr>
            <a:spLocks noChangeArrowheads="1"/>
          </p:cNvSpPr>
          <p:nvPr/>
        </p:nvSpPr>
        <p:spPr bwMode="auto">
          <a:xfrm>
            <a:off x="6945313" y="2433638"/>
            <a:ext cx="360362" cy="3603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sz="1400" b="1" kern="0" dirty="0">
                <a:solidFill>
                  <a:srgbClr val="002060"/>
                </a:solidFill>
                <a:cs typeface="Arial" pitchFamily="34" charset="0"/>
              </a:rPr>
              <a:t>28</a:t>
            </a:r>
          </a:p>
        </p:txBody>
      </p:sp>
      <p:sp>
        <p:nvSpPr>
          <p:cNvPr id="28" name="Rectangle 35"/>
          <p:cNvSpPr>
            <a:spLocks noChangeArrowheads="1"/>
          </p:cNvSpPr>
          <p:nvPr/>
        </p:nvSpPr>
        <p:spPr bwMode="auto">
          <a:xfrm>
            <a:off x="7881938" y="2433638"/>
            <a:ext cx="360362" cy="3603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sz="1400" b="1" kern="0" dirty="0">
                <a:solidFill>
                  <a:srgbClr val="002060"/>
                </a:solidFill>
                <a:cs typeface="Arial" pitchFamily="34" charset="0"/>
              </a:rPr>
              <a:t>30</a:t>
            </a:r>
          </a:p>
        </p:txBody>
      </p:sp>
      <p:sp>
        <p:nvSpPr>
          <p:cNvPr id="29" name="Rectangle 37"/>
          <p:cNvSpPr>
            <a:spLocks noChangeArrowheads="1"/>
          </p:cNvSpPr>
          <p:nvPr/>
        </p:nvSpPr>
        <p:spPr bwMode="auto">
          <a:xfrm>
            <a:off x="971551" y="4808538"/>
            <a:ext cx="360363" cy="3603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sz="1400" b="1" kern="0" dirty="0">
                <a:solidFill>
                  <a:srgbClr val="002060"/>
                </a:solidFill>
                <a:cs typeface="Arial" pitchFamily="34" charset="0"/>
              </a:rPr>
              <a:t>32</a:t>
            </a:r>
          </a:p>
        </p:txBody>
      </p:sp>
      <p:sp>
        <p:nvSpPr>
          <p:cNvPr id="30" name="Rectangle 38"/>
          <p:cNvSpPr>
            <a:spLocks noChangeArrowheads="1"/>
          </p:cNvSpPr>
          <p:nvPr/>
        </p:nvSpPr>
        <p:spPr bwMode="auto">
          <a:xfrm>
            <a:off x="1908176" y="4808538"/>
            <a:ext cx="360363" cy="3603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sz="1400" b="1" kern="0" dirty="0">
                <a:solidFill>
                  <a:srgbClr val="002060"/>
                </a:solidFill>
                <a:cs typeface="Arial" pitchFamily="34" charset="0"/>
              </a:rPr>
              <a:t>34</a:t>
            </a:r>
          </a:p>
        </p:txBody>
      </p:sp>
      <p:sp>
        <p:nvSpPr>
          <p:cNvPr id="31" name="Rectangle 39"/>
          <p:cNvSpPr>
            <a:spLocks noChangeArrowheads="1"/>
          </p:cNvSpPr>
          <p:nvPr/>
        </p:nvSpPr>
        <p:spPr bwMode="auto">
          <a:xfrm>
            <a:off x="2843213" y="4808538"/>
            <a:ext cx="360362" cy="3603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sz="1400" b="1" kern="0" dirty="0">
                <a:solidFill>
                  <a:srgbClr val="002060"/>
                </a:solidFill>
                <a:cs typeface="Arial" pitchFamily="34" charset="0"/>
              </a:rPr>
              <a:t>38</a:t>
            </a:r>
          </a:p>
        </p:txBody>
      </p:sp>
      <p:sp>
        <p:nvSpPr>
          <p:cNvPr id="32" name="Rectangle 40"/>
          <p:cNvSpPr>
            <a:spLocks noChangeArrowheads="1"/>
          </p:cNvSpPr>
          <p:nvPr/>
        </p:nvSpPr>
        <p:spPr bwMode="auto">
          <a:xfrm>
            <a:off x="3851276" y="4808538"/>
            <a:ext cx="360363" cy="3603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sz="1400" b="1" kern="0" dirty="0">
                <a:solidFill>
                  <a:srgbClr val="002060"/>
                </a:solidFill>
                <a:cs typeface="Arial" pitchFamily="34" charset="0"/>
              </a:rPr>
              <a:t>39</a:t>
            </a:r>
          </a:p>
        </p:txBody>
      </p:sp>
      <p:sp>
        <p:nvSpPr>
          <p:cNvPr id="33" name="Rectangle 41"/>
          <p:cNvSpPr>
            <a:spLocks noChangeArrowheads="1"/>
          </p:cNvSpPr>
          <p:nvPr/>
        </p:nvSpPr>
        <p:spPr bwMode="auto">
          <a:xfrm>
            <a:off x="4859338" y="4808538"/>
            <a:ext cx="360362" cy="3603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sz="1400" b="1" kern="0" dirty="0">
                <a:solidFill>
                  <a:srgbClr val="002060"/>
                </a:solidFill>
                <a:cs typeface="Arial" pitchFamily="34" charset="0"/>
              </a:rPr>
              <a:t>40</a:t>
            </a:r>
          </a:p>
        </p:txBody>
      </p:sp>
      <p:sp>
        <p:nvSpPr>
          <p:cNvPr id="34" name="Rectangle 42"/>
          <p:cNvSpPr>
            <a:spLocks noChangeArrowheads="1"/>
          </p:cNvSpPr>
          <p:nvPr/>
        </p:nvSpPr>
        <p:spPr bwMode="auto">
          <a:xfrm>
            <a:off x="5867401" y="4808538"/>
            <a:ext cx="360363" cy="3603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sz="1400" b="1" kern="0" dirty="0">
                <a:solidFill>
                  <a:srgbClr val="002060"/>
                </a:solidFill>
                <a:cs typeface="Arial" pitchFamily="34" charset="0"/>
              </a:rPr>
              <a:t>42</a:t>
            </a:r>
          </a:p>
        </p:txBody>
      </p:sp>
      <p:sp>
        <p:nvSpPr>
          <p:cNvPr id="35" name="Rectangle 43"/>
          <p:cNvSpPr>
            <a:spLocks noChangeArrowheads="1"/>
          </p:cNvSpPr>
          <p:nvPr/>
        </p:nvSpPr>
        <p:spPr bwMode="auto">
          <a:xfrm>
            <a:off x="6804026" y="4808538"/>
            <a:ext cx="360363" cy="3603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sz="1400" b="1" kern="0" dirty="0">
                <a:solidFill>
                  <a:srgbClr val="002060"/>
                </a:solidFill>
                <a:cs typeface="Arial" pitchFamily="34" charset="0"/>
              </a:rPr>
              <a:t>50</a:t>
            </a:r>
          </a:p>
        </p:txBody>
      </p:sp>
      <p:sp>
        <p:nvSpPr>
          <p:cNvPr id="36" name="Rectangle 44"/>
          <p:cNvSpPr>
            <a:spLocks noChangeArrowheads="1"/>
          </p:cNvSpPr>
          <p:nvPr/>
        </p:nvSpPr>
        <p:spPr bwMode="auto">
          <a:xfrm>
            <a:off x="7740651" y="4808538"/>
            <a:ext cx="501649" cy="3603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sz="1400" b="1" kern="0" dirty="0" smtClean="0">
                <a:solidFill>
                  <a:srgbClr val="002060"/>
                </a:solidFill>
                <a:cs typeface="Arial" pitchFamily="34" charset="0"/>
              </a:rPr>
              <a:t>60/65</a:t>
            </a:r>
            <a:endParaRPr lang="pt-BR" sz="1400" b="1" kern="0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37" name="Text Box 12"/>
          <p:cNvSpPr txBox="1">
            <a:spLocks noChangeArrowheads="1"/>
          </p:cNvSpPr>
          <p:nvPr/>
        </p:nvSpPr>
        <p:spPr bwMode="auto">
          <a:xfrm>
            <a:off x="684214" y="1928815"/>
            <a:ext cx="1304925" cy="369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kern="0" dirty="0">
                <a:solidFill>
                  <a:srgbClr val="002060"/>
                </a:solidFill>
                <a:latin typeface="+mn-lt"/>
              </a:rPr>
              <a:t>Nascimento</a:t>
            </a:r>
          </a:p>
        </p:txBody>
      </p:sp>
      <p:sp>
        <p:nvSpPr>
          <p:cNvPr id="38" name="Seta para a direita 37"/>
          <p:cNvSpPr/>
          <p:nvPr/>
        </p:nvSpPr>
        <p:spPr bwMode="auto">
          <a:xfrm>
            <a:off x="1331914" y="3718297"/>
            <a:ext cx="7200900" cy="358775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pt-BR" kern="0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39" name="CaixaDeTexto 38"/>
          <p:cNvSpPr txBox="1"/>
          <p:nvPr/>
        </p:nvSpPr>
        <p:spPr>
          <a:xfrm>
            <a:off x="1" y="230982"/>
            <a:ext cx="7920831" cy="461963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dirty="0" smtClean="0">
                <a:solidFill>
                  <a:srgbClr val="002060"/>
                </a:solidFill>
              </a:rPr>
              <a:t>CONHECEMOS OS NOSSOS CLIENTES?</a:t>
            </a:r>
            <a:endParaRPr lang="pt-BR" sz="2400" b="1" dirty="0">
              <a:solidFill>
                <a:srgbClr val="002060"/>
              </a:solidFill>
            </a:endParaRPr>
          </a:p>
        </p:txBody>
      </p:sp>
      <p:sp>
        <p:nvSpPr>
          <p:cNvPr id="40" name="CaixaDeTexto 39"/>
          <p:cNvSpPr txBox="1"/>
          <p:nvPr/>
        </p:nvSpPr>
        <p:spPr>
          <a:xfrm>
            <a:off x="1" y="6516690"/>
            <a:ext cx="6875463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rgbClr val="002060"/>
                </a:solidFill>
                <a:latin typeface="+mn-lt"/>
              </a:rPr>
              <a:t>Fonte:  Adaptação à Apresentação Rodrigo Maia – Lucrus Consultoria.</a:t>
            </a:r>
            <a:endParaRPr lang="pt-BR" sz="12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1" name="Text Box 18"/>
          <p:cNvSpPr txBox="1">
            <a:spLocks noChangeArrowheads="1"/>
          </p:cNvSpPr>
          <p:nvPr/>
        </p:nvSpPr>
        <p:spPr bwMode="auto">
          <a:xfrm>
            <a:off x="4937583" y="1636982"/>
            <a:ext cx="1313656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600" kern="0" dirty="0" smtClean="0">
                <a:solidFill>
                  <a:srgbClr val="002060"/>
                </a:solidFill>
              </a:rPr>
              <a:t>Troca de Carro </a:t>
            </a:r>
          </a:p>
        </p:txBody>
      </p:sp>
      <p:sp>
        <p:nvSpPr>
          <p:cNvPr id="42" name="Text Box 17"/>
          <p:cNvSpPr txBox="1">
            <a:spLocks noChangeArrowheads="1"/>
          </p:cNvSpPr>
          <p:nvPr/>
        </p:nvSpPr>
        <p:spPr bwMode="auto">
          <a:xfrm>
            <a:off x="7416958" y="3059669"/>
            <a:ext cx="1593706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kern="0" dirty="0" smtClean="0">
                <a:solidFill>
                  <a:srgbClr val="002060"/>
                </a:solidFill>
              </a:rPr>
              <a:t>Previdência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kern="0" dirty="0" smtClean="0">
                <a:solidFill>
                  <a:srgbClr val="002060"/>
                </a:solidFill>
              </a:rPr>
              <a:t>Complementar</a:t>
            </a:r>
            <a:endParaRPr lang="pt-BR" kern="0" dirty="0">
              <a:solidFill>
                <a:srgbClr val="002060"/>
              </a:solidFill>
            </a:endParaRPr>
          </a:p>
        </p:txBody>
      </p:sp>
      <p:grpSp>
        <p:nvGrpSpPr>
          <p:cNvPr id="3" name="Grupo 2"/>
          <p:cNvGrpSpPr/>
          <p:nvPr/>
        </p:nvGrpSpPr>
        <p:grpSpPr>
          <a:xfrm>
            <a:off x="6622422" y="777926"/>
            <a:ext cx="2394678" cy="1464231"/>
            <a:chOff x="7174290" y="777925"/>
            <a:chExt cx="2594235" cy="1464231"/>
          </a:xfrm>
        </p:grpSpPr>
        <p:sp>
          <p:nvSpPr>
            <p:cNvPr id="10" name="Text Box 17"/>
            <p:cNvSpPr txBox="1">
              <a:spLocks noChangeArrowheads="1"/>
            </p:cNvSpPr>
            <p:nvPr/>
          </p:nvSpPr>
          <p:spPr bwMode="auto">
            <a:xfrm>
              <a:off x="7174290" y="1852424"/>
              <a:ext cx="1364476" cy="369332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kern="0" dirty="0">
                  <a:solidFill>
                    <a:srgbClr val="002060"/>
                  </a:solidFill>
                </a:rPr>
                <a:t>Casamento</a:t>
              </a:r>
            </a:p>
          </p:txBody>
        </p:sp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50416" y="777925"/>
              <a:ext cx="1718109" cy="146423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" name="Grupo 3"/>
          <p:cNvGrpSpPr/>
          <p:nvPr/>
        </p:nvGrpSpPr>
        <p:grpSpPr>
          <a:xfrm>
            <a:off x="319033" y="5180813"/>
            <a:ext cx="2014746" cy="1771706"/>
            <a:chOff x="345619" y="5180813"/>
            <a:chExt cx="2182642" cy="1771706"/>
          </a:xfrm>
        </p:grpSpPr>
        <p:sp>
          <p:nvSpPr>
            <p:cNvPr id="13" name="Text Box 20"/>
            <p:cNvSpPr txBox="1">
              <a:spLocks noChangeArrowheads="1"/>
            </p:cNvSpPr>
            <p:nvPr/>
          </p:nvSpPr>
          <p:spPr bwMode="auto">
            <a:xfrm>
              <a:off x="345619" y="5180813"/>
              <a:ext cx="693076" cy="36988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kern="0" dirty="0">
                  <a:solidFill>
                    <a:srgbClr val="002060"/>
                  </a:solidFill>
                </a:rPr>
                <a:t>Filho</a:t>
              </a:r>
            </a:p>
          </p:txBody>
        </p:sp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411" y="5384917"/>
              <a:ext cx="1847850" cy="156760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5" name="Grupo 4"/>
          <p:cNvGrpSpPr/>
          <p:nvPr/>
        </p:nvGrpSpPr>
        <p:grpSpPr>
          <a:xfrm>
            <a:off x="4505531" y="3493055"/>
            <a:ext cx="1639648" cy="1233152"/>
            <a:chOff x="4880992" y="3493055"/>
            <a:chExt cx="1776285" cy="1233152"/>
          </a:xfrm>
        </p:grpSpPr>
        <p:sp>
          <p:nvSpPr>
            <p:cNvPr id="16" name="Text Box 23"/>
            <p:cNvSpPr txBox="1">
              <a:spLocks noChangeArrowheads="1"/>
            </p:cNvSpPr>
            <p:nvPr/>
          </p:nvSpPr>
          <p:spPr bwMode="auto">
            <a:xfrm>
              <a:off x="4880992" y="4357907"/>
              <a:ext cx="693076" cy="36830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kern="0" dirty="0">
                  <a:solidFill>
                    <a:srgbClr val="002060"/>
                  </a:solidFill>
                </a:rPr>
                <a:t>Filho</a:t>
              </a:r>
            </a:p>
          </p:txBody>
        </p:sp>
        <p:pic>
          <p:nvPicPr>
            <p:cNvPr id="5125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9224" y="3493055"/>
              <a:ext cx="1458053" cy="92495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3" name="Grupo 42"/>
          <p:cNvGrpSpPr/>
          <p:nvPr/>
        </p:nvGrpSpPr>
        <p:grpSpPr>
          <a:xfrm>
            <a:off x="7031683" y="5365758"/>
            <a:ext cx="1974817" cy="1410871"/>
            <a:chOff x="7617656" y="5365757"/>
            <a:chExt cx="2139385" cy="1410871"/>
          </a:xfrm>
        </p:grpSpPr>
        <p:sp>
          <p:nvSpPr>
            <p:cNvPr id="17" name="Text Box 24"/>
            <p:cNvSpPr txBox="1">
              <a:spLocks noChangeArrowheads="1"/>
            </p:cNvSpPr>
            <p:nvPr/>
          </p:nvSpPr>
          <p:spPr bwMode="auto">
            <a:xfrm>
              <a:off x="8230234" y="5365757"/>
              <a:ext cx="1526807" cy="338554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600" kern="0" dirty="0" smtClean="0">
                  <a:solidFill>
                    <a:srgbClr val="002060"/>
                  </a:solidFill>
                </a:rPr>
                <a:t>Aposentadoria</a:t>
              </a:r>
              <a:endParaRPr lang="pt-BR" sz="1600" kern="0" dirty="0">
                <a:solidFill>
                  <a:srgbClr val="002060"/>
                </a:solidFill>
              </a:endParaRPr>
            </a:p>
          </p:txBody>
        </p:sp>
        <p:pic>
          <p:nvPicPr>
            <p:cNvPr id="5126" name="Picture 6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17656" y="5528420"/>
              <a:ext cx="1536098" cy="1248208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82284743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 animBg="1"/>
      <p:bldP spid="12" grpId="0" animBg="1"/>
      <p:bldP spid="14" grpId="0" animBg="1"/>
      <p:bldP spid="15" grpId="0" animBg="1"/>
      <p:bldP spid="18" grpId="0" animBg="1"/>
      <p:bldP spid="19" grpId="0" animBg="1"/>
      <p:bldP spid="20" grpId="0"/>
      <p:bldP spid="41" grpId="0" animBg="1"/>
      <p:bldP spid="4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 bwMode="auto">
          <a:xfrm>
            <a:off x="0" y="1071563"/>
            <a:ext cx="91440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RISCOS PARA QUEM SE CONCENTRA EM SEGUROS DE AUTOMÓVEIS:</a:t>
            </a:r>
            <a:endParaRPr lang="pt-BR" sz="2400" b="1" i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ítulo 1"/>
          <p:cNvSpPr txBox="1">
            <a:spLocks/>
          </p:cNvSpPr>
          <p:nvPr/>
        </p:nvSpPr>
        <p:spPr bwMode="auto">
          <a:xfrm>
            <a:off x="0" y="2071688"/>
            <a:ext cx="91440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Redução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significativa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do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comissionamento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médio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nos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últimos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anos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(</a:t>
            </a:r>
            <a:r>
              <a:rPr lang="en-US" b="1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guerra</a:t>
            </a:r>
            <a:r>
              <a:rPr lang="en-US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de </a:t>
            </a:r>
            <a:r>
              <a:rPr lang="en-US" b="1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preços</a:t>
            </a:r>
            <a:r>
              <a:rPr lang="en-US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entre </a:t>
            </a:r>
            <a:r>
              <a:rPr lang="en-US" b="1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corretores</a:t>
            </a:r>
            <a:r>
              <a:rPr lang="en-US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)</a:t>
            </a:r>
            <a:endParaRPr lang="pt-BR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Título 1"/>
          <p:cNvSpPr txBox="1">
            <a:spLocks/>
          </p:cNvSpPr>
          <p:nvPr/>
        </p:nvSpPr>
        <p:spPr bwMode="auto">
          <a:xfrm>
            <a:off x="0" y="3071813"/>
            <a:ext cx="91440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Concentração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do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mercado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em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grandes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grupos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seguradores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fusões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/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incorporações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, com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distribuição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massificada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;</a:t>
            </a:r>
            <a:endParaRPr lang="pt-BR" sz="200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Título 1"/>
          <p:cNvSpPr txBox="1">
            <a:spLocks/>
          </p:cNvSpPr>
          <p:nvPr/>
        </p:nvSpPr>
        <p:spPr bwMode="auto">
          <a:xfrm>
            <a:off x="0" y="4429125"/>
            <a:ext cx="9144000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Alto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custo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operacional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;</a:t>
            </a:r>
            <a:endParaRPr lang="pt-BR" sz="200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 bwMode="auto">
          <a:xfrm>
            <a:off x="0" y="5572125"/>
            <a:ext cx="9144000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Escassez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de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mão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de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obra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qualificada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;</a:t>
            </a:r>
            <a:endParaRPr lang="pt-BR" sz="200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643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 bwMode="auto">
          <a:xfrm>
            <a:off x="0" y="44624"/>
            <a:ext cx="7828977" cy="629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O QUE </a:t>
            </a:r>
            <a:r>
              <a:rPr lang="en-US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NOS </a:t>
            </a:r>
            <a:r>
              <a:rPr lang="en-US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DIFERENCIA NO </a:t>
            </a:r>
            <a:r>
              <a:rPr lang="en-US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MERCADO?</a:t>
            </a:r>
            <a:endParaRPr lang="en-US" sz="24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9119" y="1124744"/>
            <a:ext cx="5066827" cy="406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tângulo 2"/>
          <p:cNvSpPr/>
          <p:nvPr/>
        </p:nvSpPr>
        <p:spPr>
          <a:xfrm>
            <a:off x="317989" y="5178129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i="1" dirty="0">
                <a:solidFill>
                  <a:srgbClr val="FF0000"/>
                </a:solidFill>
              </a:rPr>
              <a:t>FAÇA A DIFERENÇA, CRIE, INOVE, PLANEJE!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741" t="12314" r="32239" b="4741"/>
          <a:stretch/>
        </p:blipFill>
        <p:spPr bwMode="auto">
          <a:xfrm>
            <a:off x="1468564" y="674439"/>
            <a:ext cx="6487936" cy="6067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52855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 bwMode="auto">
          <a:xfrm>
            <a:off x="0" y="188640"/>
            <a:ext cx="91440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BENEFÍCIOS, UM MERCADO DE OPORTUNIDADES</a:t>
            </a:r>
            <a:endParaRPr lang="pt-BR" sz="2400" b="1" i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xmlns="" val="210680637"/>
              </p:ext>
            </p:extLst>
          </p:nvPr>
        </p:nvGraphicFramePr>
        <p:xfrm>
          <a:off x="8206" y="908720"/>
          <a:ext cx="9079600" cy="18159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AutoShape 2" descr="Resultado de imagem para carrinho cachorro quente na prac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2" name="AutoShape 4" descr="Resultado de imagem para carrinho cachorro quente na praca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385881"/>
            <a:ext cx="2337564" cy="1691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7" descr="logo - transparent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272939"/>
            <a:ext cx="1337568" cy="1020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293096"/>
            <a:ext cx="1438275" cy="69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15392" y="4833264"/>
            <a:ext cx="1905080" cy="972000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51978" y="5899364"/>
            <a:ext cx="165735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25850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 bwMode="auto">
          <a:xfrm>
            <a:off x="0" y="1071565"/>
            <a:ext cx="9144000" cy="127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OPORTUNIDADES ENCONTRADAS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NA CARTEIRA DE AUTOMÓVEIS:</a:t>
            </a:r>
            <a:endParaRPr lang="pt-BR" sz="2400" b="1" i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8130" name="Picture 2" descr="C:\Users\Rogério Araujo\Desktop\Sincor\Negcios-SC-e-Florianpolis-Santa-Catarina-Brasil-201103252242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4751" y="2571750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ítulo 1"/>
          <p:cNvSpPr txBox="1">
            <a:spLocks/>
          </p:cNvSpPr>
          <p:nvPr/>
        </p:nvSpPr>
        <p:spPr bwMode="auto">
          <a:xfrm>
            <a:off x="-36512" y="4887915"/>
            <a:ext cx="9144001" cy="127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Uma</a:t>
            </a:r>
            <a:r>
              <a:rPr lang="en-US" sz="2400" b="1" i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questão</a:t>
            </a:r>
            <a:r>
              <a:rPr lang="en-US" sz="2400" b="1" i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de </a:t>
            </a:r>
            <a:r>
              <a:rPr lang="en-US" sz="2400" b="1" i="1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posicionamento</a:t>
            </a:r>
            <a:r>
              <a:rPr lang="en-US" sz="2400" b="1" i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O CLIENTE JÁ ESTÁ DENTRO DE CASA!</a:t>
            </a:r>
            <a:endParaRPr lang="pt-BR" sz="2400" b="1" i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Título 1"/>
          <p:cNvSpPr txBox="1">
            <a:spLocks/>
          </p:cNvSpPr>
          <p:nvPr/>
        </p:nvSpPr>
        <p:spPr bwMode="auto">
          <a:xfrm>
            <a:off x="0" y="44624"/>
            <a:ext cx="7828977" cy="629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COMO COMEÇAR?</a:t>
            </a:r>
            <a:endParaRPr lang="en-US" sz="24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719632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44449" y="674440"/>
            <a:ext cx="90995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rgbClr val="FF0000"/>
                </a:solidFill>
                <a:latin typeface="+mn-lt"/>
                <a:cs typeface="+mn-cs"/>
              </a:rPr>
              <a:t>Independente </a:t>
            </a:r>
            <a:r>
              <a:rPr lang="pt-BR" sz="2000" b="1" dirty="0">
                <a:solidFill>
                  <a:srgbClr val="FF0000"/>
                </a:solidFill>
                <a:latin typeface="+mn-lt"/>
                <a:cs typeface="+mn-cs"/>
              </a:rPr>
              <a:t>do porte da corretora, comece por sua própria carteira de segurados</a:t>
            </a:r>
            <a:r>
              <a:rPr lang="pt-BR" sz="2400" b="1" dirty="0">
                <a:solidFill>
                  <a:srgbClr val="FF0000"/>
                </a:solidFill>
                <a:latin typeface="+mn-lt"/>
                <a:cs typeface="+mn-cs"/>
              </a:rPr>
              <a:t>.</a:t>
            </a:r>
          </a:p>
        </p:txBody>
      </p:sp>
      <p:sp>
        <p:nvSpPr>
          <p:cNvPr id="4" name="Retângulo de cantos arredondados 3"/>
          <p:cNvSpPr/>
          <p:nvPr/>
        </p:nvSpPr>
        <p:spPr>
          <a:xfrm>
            <a:off x="214314" y="1643064"/>
            <a:ext cx="2519375" cy="100012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>
                <a:solidFill>
                  <a:schemeClr val="bg1"/>
                </a:solidFill>
              </a:rPr>
              <a:t>Cotação do Auto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>
                <a:solidFill>
                  <a:schemeClr val="bg1"/>
                </a:solidFill>
              </a:rPr>
              <a:t>Seguro Novo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>
                <a:solidFill>
                  <a:schemeClr val="bg1"/>
                </a:solidFill>
              </a:rPr>
              <a:t> ou Renovação</a:t>
            </a:r>
          </a:p>
        </p:txBody>
      </p:sp>
      <p:sp>
        <p:nvSpPr>
          <p:cNvPr id="5" name="Retângulo de cantos arredondados 4"/>
          <p:cNvSpPr/>
          <p:nvPr/>
        </p:nvSpPr>
        <p:spPr>
          <a:xfrm>
            <a:off x="71438" y="3286125"/>
            <a:ext cx="2857500" cy="12509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>
                <a:solidFill>
                  <a:srgbClr val="002060"/>
                </a:solidFill>
              </a:rPr>
              <a:t>Coleta dos dados do Perfil do Segurado e Condutor</a:t>
            </a:r>
          </a:p>
        </p:txBody>
      </p:sp>
      <p:sp>
        <p:nvSpPr>
          <p:cNvPr id="7" name="Retângulo de cantos arredondados 6"/>
          <p:cNvSpPr/>
          <p:nvPr/>
        </p:nvSpPr>
        <p:spPr>
          <a:xfrm>
            <a:off x="44450" y="5075238"/>
            <a:ext cx="7972424" cy="173831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000" b="1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>
                <a:solidFill>
                  <a:schemeClr val="bg1"/>
                </a:solidFill>
              </a:rPr>
              <a:t>Inserir as perguntas</a:t>
            </a:r>
            <a:r>
              <a:rPr lang="pt-BR" sz="2000" b="1" dirty="0" smtClean="0">
                <a:solidFill>
                  <a:schemeClr val="bg1"/>
                </a:solidFill>
              </a:rPr>
              <a:t>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000" b="1" dirty="0">
              <a:solidFill>
                <a:schemeClr val="bg1"/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pt-BR" sz="2000" b="1" dirty="0" smtClean="0">
                <a:solidFill>
                  <a:schemeClr val="bg1"/>
                </a:solidFill>
              </a:rPr>
              <a:t>Tipo </a:t>
            </a:r>
            <a:r>
              <a:rPr lang="pt-BR" sz="2000" b="1" dirty="0">
                <a:solidFill>
                  <a:schemeClr val="bg1"/>
                </a:solidFill>
              </a:rPr>
              <a:t>de Declaração de IR, Completa ou Simplificada?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pt-BR" sz="2000" b="1" dirty="0">
                <a:solidFill>
                  <a:schemeClr val="bg1"/>
                </a:solidFill>
              </a:rPr>
              <a:t>Faixa de Renda? (até </a:t>
            </a:r>
            <a:r>
              <a:rPr lang="pt-BR" sz="2000" b="1" dirty="0" smtClean="0">
                <a:solidFill>
                  <a:schemeClr val="bg1"/>
                </a:solidFill>
              </a:rPr>
              <a:t>4 mil</a:t>
            </a:r>
            <a:r>
              <a:rPr lang="pt-BR" sz="2000" b="1" dirty="0">
                <a:solidFill>
                  <a:schemeClr val="bg1"/>
                </a:solidFill>
              </a:rPr>
              <a:t>, de 4 a </a:t>
            </a:r>
            <a:r>
              <a:rPr lang="pt-BR" sz="2000" b="1" dirty="0" smtClean="0">
                <a:solidFill>
                  <a:schemeClr val="bg1"/>
                </a:solidFill>
              </a:rPr>
              <a:t>7, </a:t>
            </a:r>
            <a:r>
              <a:rPr lang="pt-BR" sz="2000" b="1" dirty="0">
                <a:solidFill>
                  <a:schemeClr val="bg1"/>
                </a:solidFill>
              </a:rPr>
              <a:t>de 7 a </a:t>
            </a:r>
            <a:r>
              <a:rPr lang="pt-BR" sz="2000" b="1" dirty="0" smtClean="0">
                <a:solidFill>
                  <a:schemeClr val="bg1"/>
                </a:solidFill>
              </a:rPr>
              <a:t>10, </a:t>
            </a:r>
            <a:r>
              <a:rPr lang="pt-BR" sz="2000" b="1" dirty="0">
                <a:solidFill>
                  <a:schemeClr val="bg1"/>
                </a:solidFill>
              </a:rPr>
              <a:t>acima de 10 mil)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pt-BR" sz="2000" b="1" dirty="0" smtClean="0">
                <a:solidFill>
                  <a:schemeClr val="bg1"/>
                </a:solidFill>
              </a:rPr>
              <a:t>Tem </a:t>
            </a:r>
            <a:r>
              <a:rPr lang="pt-BR" sz="2000" b="1" dirty="0">
                <a:solidFill>
                  <a:schemeClr val="bg1"/>
                </a:solidFill>
              </a:rPr>
              <a:t>filhos menores do que 24 anos?  </a:t>
            </a:r>
            <a:r>
              <a:rPr lang="pt-BR" sz="2000" b="1" dirty="0" smtClean="0">
                <a:solidFill>
                  <a:schemeClr val="bg1"/>
                </a:solidFill>
              </a:rPr>
              <a:t>Qual </a:t>
            </a:r>
            <a:r>
              <a:rPr lang="pt-BR" sz="2000" b="1" dirty="0">
                <a:solidFill>
                  <a:schemeClr val="bg1"/>
                </a:solidFill>
              </a:rPr>
              <a:t>a idade deles?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endParaRPr lang="pt-BR" sz="2000" b="1" dirty="0">
              <a:solidFill>
                <a:schemeClr val="bg1"/>
              </a:solidFill>
            </a:endParaRPr>
          </a:p>
        </p:txBody>
      </p:sp>
      <p:sp>
        <p:nvSpPr>
          <p:cNvPr id="8" name="Seta para baixo 7"/>
          <p:cNvSpPr/>
          <p:nvPr/>
        </p:nvSpPr>
        <p:spPr>
          <a:xfrm>
            <a:off x="1182688" y="2786063"/>
            <a:ext cx="531812" cy="392112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000" dirty="0"/>
          </a:p>
        </p:txBody>
      </p:sp>
      <p:sp>
        <p:nvSpPr>
          <p:cNvPr id="9" name="Seta para baixo 8"/>
          <p:cNvSpPr/>
          <p:nvPr/>
        </p:nvSpPr>
        <p:spPr>
          <a:xfrm>
            <a:off x="1182688" y="4643440"/>
            <a:ext cx="603250" cy="357187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000" dirty="0"/>
          </a:p>
        </p:txBody>
      </p:sp>
      <p:sp>
        <p:nvSpPr>
          <p:cNvPr id="10" name="Seta dobrada 9"/>
          <p:cNvSpPr/>
          <p:nvPr/>
        </p:nvSpPr>
        <p:spPr>
          <a:xfrm>
            <a:off x="3178176" y="1928813"/>
            <a:ext cx="608013" cy="3084512"/>
          </a:xfrm>
          <a:prstGeom prst="ben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000" dirty="0">
              <a:solidFill>
                <a:schemeClr val="tx1"/>
              </a:solidFill>
            </a:endParaRPr>
          </a:p>
        </p:txBody>
      </p:sp>
      <p:sp>
        <p:nvSpPr>
          <p:cNvPr id="11" name="Retângulo de cantos arredondados 10"/>
          <p:cNvSpPr/>
          <p:nvPr/>
        </p:nvSpPr>
        <p:spPr>
          <a:xfrm>
            <a:off x="3786189" y="1643064"/>
            <a:ext cx="2500312" cy="10001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rgbClr val="002060"/>
                </a:solidFill>
              </a:rPr>
              <a:t>Oportunidades!</a:t>
            </a:r>
            <a:endParaRPr lang="pt-BR" sz="2000" b="1" dirty="0">
              <a:solidFill>
                <a:srgbClr val="002060"/>
              </a:solidFill>
            </a:endParaRPr>
          </a:p>
        </p:txBody>
      </p:sp>
      <p:sp>
        <p:nvSpPr>
          <p:cNvPr id="12" name="Retângulo de cantos arredondados 11"/>
          <p:cNvSpPr/>
          <p:nvPr/>
        </p:nvSpPr>
        <p:spPr>
          <a:xfrm>
            <a:off x="3643313" y="3643313"/>
            <a:ext cx="2807304" cy="100012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</a:rPr>
              <a:t>Visita Pessoal</a:t>
            </a:r>
            <a:endParaRPr lang="pt-BR" sz="2000" b="1" dirty="0">
              <a:solidFill>
                <a:schemeClr val="bg1"/>
              </a:solidFill>
            </a:endParaRPr>
          </a:p>
        </p:txBody>
      </p:sp>
      <p:sp>
        <p:nvSpPr>
          <p:cNvPr id="13" name="Seta para baixo 12"/>
          <p:cNvSpPr/>
          <p:nvPr/>
        </p:nvSpPr>
        <p:spPr>
          <a:xfrm>
            <a:off x="4786313" y="2928940"/>
            <a:ext cx="531812" cy="428625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000" dirty="0"/>
          </a:p>
        </p:txBody>
      </p:sp>
      <p:sp>
        <p:nvSpPr>
          <p:cNvPr id="14" name="Seta dobrada 13"/>
          <p:cNvSpPr/>
          <p:nvPr/>
        </p:nvSpPr>
        <p:spPr>
          <a:xfrm>
            <a:off x="6286500" y="2178052"/>
            <a:ext cx="571500" cy="1465263"/>
          </a:xfrm>
          <a:prstGeom prst="ben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000" dirty="0">
              <a:solidFill>
                <a:schemeClr val="tx1"/>
              </a:solidFill>
            </a:endParaRPr>
          </a:p>
        </p:txBody>
      </p:sp>
      <p:sp>
        <p:nvSpPr>
          <p:cNvPr id="15" name="Retângulo de cantos arredondados 14"/>
          <p:cNvSpPr/>
          <p:nvPr/>
        </p:nvSpPr>
        <p:spPr>
          <a:xfrm>
            <a:off x="6858000" y="1857377"/>
            <a:ext cx="2205038" cy="10001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rgbClr val="002060"/>
                </a:solidFill>
              </a:rPr>
              <a:t>Levantamento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>
                <a:solidFill>
                  <a:srgbClr val="002060"/>
                </a:solidFill>
              </a:rPr>
              <a:t>d</a:t>
            </a:r>
            <a:r>
              <a:rPr lang="pt-BR" sz="2000" b="1" dirty="0" smtClean="0">
                <a:solidFill>
                  <a:srgbClr val="002060"/>
                </a:solidFill>
              </a:rPr>
              <a:t>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rgbClr val="002060"/>
                </a:solidFill>
              </a:rPr>
              <a:t>Necessidades</a:t>
            </a:r>
          </a:p>
        </p:txBody>
      </p:sp>
      <p:sp>
        <p:nvSpPr>
          <p:cNvPr id="16" name="Seta para baixo 15"/>
          <p:cNvSpPr/>
          <p:nvPr/>
        </p:nvSpPr>
        <p:spPr>
          <a:xfrm>
            <a:off x="7715250" y="3071813"/>
            <a:ext cx="603250" cy="500062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000" dirty="0"/>
          </a:p>
        </p:txBody>
      </p:sp>
      <p:sp>
        <p:nvSpPr>
          <p:cNvPr id="17" name="Retângulo de cantos arredondados 16"/>
          <p:cNvSpPr/>
          <p:nvPr/>
        </p:nvSpPr>
        <p:spPr>
          <a:xfrm>
            <a:off x="6715126" y="3786190"/>
            <a:ext cx="2375412" cy="100012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>
                <a:solidFill>
                  <a:schemeClr val="bg1"/>
                </a:solidFill>
              </a:rPr>
              <a:t>Apresentação de Soluções</a:t>
            </a:r>
          </a:p>
        </p:txBody>
      </p:sp>
      <p:sp>
        <p:nvSpPr>
          <p:cNvPr id="18" name="Título 1"/>
          <p:cNvSpPr txBox="1">
            <a:spLocks/>
          </p:cNvSpPr>
          <p:nvPr/>
        </p:nvSpPr>
        <p:spPr bwMode="auto">
          <a:xfrm>
            <a:off x="0" y="44624"/>
            <a:ext cx="7828977" cy="629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OPORTUNIDADES DENTRO DE CASA</a:t>
            </a:r>
            <a:endParaRPr lang="en-US" sz="24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453374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ítulo 1"/>
          <p:cNvSpPr txBox="1">
            <a:spLocks/>
          </p:cNvSpPr>
          <p:nvPr/>
        </p:nvSpPr>
        <p:spPr bwMode="auto">
          <a:xfrm>
            <a:off x="1" y="1"/>
            <a:ext cx="7500938" cy="69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LEVANTAMENTO </a:t>
            </a:r>
            <a:r>
              <a:rPr lang="en-US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DE </a:t>
            </a:r>
            <a:r>
              <a:rPr lang="en-US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NECESSIDADES</a:t>
            </a:r>
            <a:endParaRPr lang="pt-BR" sz="24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13" y="788988"/>
            <a:ext cx="9025418" cy="597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051" y="2859088"/>
            <a:ext cx="8707429" cy="1362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8031023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ítulo 1"/>
          <p:cNvSpPr txBox="1">
            <a:spLocks/>
          </p:cNvSpPr>
          <p:nvPr/>
        </p:nvSpPr>
        <p:spPr bwMode="auto">
          <a:xfrm>
            <a:off x="1" y="1"/>
            <a:ext cx="7500938" cy="69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APRESENTANDO SOLUÇÕES</a:t>
            </a:r>
            <a:endParaRPr lang="pt-BR" sz="24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583" y="908720"/>
            <a:ext cx="8886815" cy="568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406223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ítulo 1"/>
          <p:cNvSpPr txBox="1">
            <a:spLocks/>
          </p:cNvSpPr>
          <p:nvPr/>
        </p:nvSpPr>
        <p:spPr bwMode="auto">
          <a:xfrm>
            <a:off x="1" y="1"/>
            <a:ext cx="7500938" cy="69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APRESENTANDO SOLUÇÕES</a:t>
            </a:r>
            <a:endParaRPr lang="pt-BR" sz="24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82" y="1772816"/>
            <a:ext cx="9158738" cy="41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364855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2487860"/>
              </p:ext>
            </p:extLst>
          </p:nvPr>
        </p:nvGraphicFramePr>
        <p:xfrm>
          <a:off x="0" y="1844676"/>
          <a:ext cx="9144000" cy="3449637"/>
        </p:xfrm>
        <a:graphic>
          <a:graphicData uri="http://schemas.openxmlformats.org/drawingml/2006/table">
            <a:tbl>
              <a:tblPr firstRow="1" bandRow="1"/>
              <a:tblGrid>
                <a:gridCol w="4714876"/>
                <a:gridCol w="4429124"/>
              </a:tblGrid>
              <a:tr h="383293">
                <a:tc gridSpan="2">
                  <a:txBody>
                    <a:bodyPr/>
                    <a:lstStyle>
                      <a:lvl1pPr marL="0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dirty="0" smtClean="0"/>
                        <a:t>PERFIL</a:t>
                      </a:r>
                      <a:r>
                        <a:rPr lang="en-US" sz="1800" baseline="0" dirty="0" smtClean="0"/>
                        <a:t> DO SEGURADO DE AUTOMÓVEL</a:t>
                      </a:r>
                      <a:endParaRPr lang="pt-BR" sz="1800" dirty="0"/>
                    </a:p>
                  </a:txBody>
                  <a:tcPr marL="84406" marR="84406" marT="45727" marB="4572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</a:tr>
              <a:tr h="383293"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dirty="0" err="1" smtClean="0">
                          <a:solidFill>
                            <a:srgbClr val="002060"/>
                          </a:solidFill>
                        </a:rPr>
                        <a:t>Profissional</a:t>
                      </a:r>
                      <a:r>
                        <a:rPr lang="en-US" sz="1800" baseline="0" dirty="0" smtClean="0">
                          <a:solidFill>
                            <a:srgbClr val="002060"/>
                          </a:solidFill>
                        </a:rPr>
                        <a:t> Liberal - </a:t>
                      </a:r>
                      <a:r>
                        <a:rPr lang="en-US" sz="1800" baseline="0" dirty="0" err="1" smtClean="0">
                          <a:solidFill>
                            <a:srgbClr val="002060"/>
                          </a:solidFill>
                        </a:rPr>
                        <a:t>Médico</a:t>
                      </a:r>
                      <a:endParaRPr lang="pt-BR" sz="18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27" marB="4572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dirty="0" err="1" smtClean="0">
                          <a:solidFill>
                            <a:srgbClr val="002060"/>
                          </a:solidFill>
                        </a:rPr>
                        <a:t>Veículo</a:t>
                      </a:r>
                      <a:r>
                        <a:rPr lang="en-US" sz="180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1800" dirty="0" err="1" smtClean="0">
                          <a:solidFill>
                            <a:srgbClr val="002060"/>
                          </a:solidFill>
                        </a:rPr>
                        <a:t>Toyotta</a:t>
                      </a:r>
                      <a:r>
                        <a:rPr lang="en-US" sz="1800" dirty="0" smtClean="0">
                          <a:solidFill>
                            <a:srgbClr val="002060"/>
                          </a:solidFill>
                        </a:rPr>
                        <a:t> Corolla – 2015/2016</a:t>
                      </a:r>
                      <a:endParaRPr lang="pt-BR" sz="18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27" marB="4572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83293"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dirty="0" err="1" smtClean="0">
                          <a:solidFill>
                            <a:srgbClr val="002060"/>
                          </a:solidFill>
                        </a:rPr>
                        <a:t>Casado</a:t>
                      </a:r>
                      <a:r>
                        <a:rPr lang="en-US" sz="1800" dirty="0" smtClean="0">
                          <a:solidFill>
                            <a:srgbClr val="002060"/>
                          </a:solidFill>
                        </a:rPr>
                        <a:t> – 47 </a:t>
                      </a:r>
                      <a:r>
                        <a:rPr lang="en-US" sz="1800" dirty="0" err="1" smtClean="0">
                          <a:solidFill>
                            <a:srgbClr val="002060"/>
                          </a:solidFill>
                        </a:rPr>
                        <a:t>anos</a:t>
                      </a:r>
                      <a:endParaRPr lang="pt-BR" sz="18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27" marB="4572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dirty="0" smtClean="0">
                          <a:solidFill>
                            <a:srgbClr val="002060"/>
                          </a:solidFill>
                        </a:rPr>
                        <a:t>Valor Mercado  –   R$  60.000,00</a:t>
                      </a:r>
                      <a:endParaRPr lang="pt-BR" sz="18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27" marB="4572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383293"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dirty="0" smtClean="0">
                          <a:solidFill>
                            <a:srgbClr val="002060"/>
                          </a:solidFill>
                        </a:rPr>
                        <a:t>Renda</a:t>
                      </a:r>
                      <a:r>
                        <a:rPr lang="en-US" sz="1800" baseline="0" dirty="0" smtClean="0">
                          <a:solidFill>
                            <a:srgbClr val="002060"/>
                          </a:solidFill>
                        </a:rPr>
                        <a:t> Mensal </a:t>
                      </a:r>
                      <a:r>
                        <a:rPr lang="en-US" sz="1800" baseline="0" dirty="0" err="1" smtClean="0">
                          <a:solidFill>
                            <a:srgbClr val="002060"/>
                          </a:solidFill>
                        </a:rPr>
                        <a:t>Declarada</a:t>
                      </a:r>
                      <a:r>
                        <a:rPr lang="en-US" sz="1800" baseline="0" dirty="0" smtClean="0">
                          <a:solidFill>
                            <a:srgbClr val="002060"/>
                          </a:solidFill>
                        </a:rPr>
                        <a:t> de R$ 25.000,00</a:t>
                      </a:r>
                      <a:endParaRPr lang="pt-BR" sz="18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27" marB="4572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dirty="0" err="1" smtClean="0">
                          <a:solidFill>
                            <a:srgbClr val="002060"/>
                          </a:solidFill>
                        </a:rPr>
                        <a:t>Danos</a:t>
                      </a:r>
                      <a:r>
                        <a:rPr lang="en-US" sz="180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1800" dirty="0" err="1" smtClean="0">
                          <a:solidFill>
                            <a:srgbClr val="002060"/>
                          </a:solidFill>
                        </a:rPr>
                        <a:t>Materiais</a:t>
                      </a:r>
                      <a:r>
                        <a:rPr lang="en-US" sz="1800" dirty="0" smtClean="0">
                          <a:solidFill>
                            <a:srgbClr val="002060"/>
                          </a:solidFill>
                        </a:rPr>
                        <a:t> –  R$ 100.000,00</a:t>
                      </a:r>
                      <a:endParaRPr lang="pt-BR" sz="18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27" marB="4572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83293"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dirty="0" err="1" smtClean="0">
                          <a:solidFill>
                            <a:srgbClr val="002060"/>
                          </a:solidFill>
                        </a:rPr>
                        <a:t>Declaração</a:t>
                      </a:r>
                      <a:r>
                        <a:rPr lang="en-US" sz="1800" dirty="0" smtClean="0">
                          <a:solidFill>
                            <a:srgbClr val="002060"/>
                          </a:solidFill>
                        </a:rPr>
                        <a:t> de I.R. </a:t>
                      </a:r>
                      <a:r>
                        <a:rPr lang="en-US" sz="1800" dirty="0" err="1" smtClean="0">
                          <a:solidFill>
                            <a:srgbClr val="002060"/>
                          </a:solidFill>
                        </a:rPr>
                        <a:t>modelo</a:t>
                      </a:r>
                      <a:r>
                        <a:rPr lang="en-US" sz="1800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1800" baseline="0" dirty="0" err="1" smtClean="0">
                          <a:solidFill>
                            <a:srgbClr val="002060"/>
                          </a:solidFill>
                        </a:rPr>
                        <a:t>completo</a:t>
                      </a:r>
                      <a:endParaRPr lang="pt-BR" sz="18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27" marB="4572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dirty="0" err="1" smtClean="0">
                          <a:solidFill>
                            <a:srgbClr val="002060"/>
                          </a:solidFill>
                        </a:rPr>
                        <a:t>Danos</a:t>
                      </a:r>
                      <a:r>
                        <a:rPr lang="en-US" sz="180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1800" dirty="0" err="1" smtClean="0">
                          <a:solidFill>
                            <a:srgbClr val="002060"/>
                          </a:solidFill>
                        </a:rPr>
                        <a:t>Corporais</a:t>
                      </a:r>
                      <a:r>
                        <a:rPr lang="en-US" sz="1800" dirty="0" smtClean="0">
                          <a:solidFill>
                            <a:srgbClr val="002060"/>
                          </a:solidFill>
                        </a:rPr>
                        <a:t> – R$ 100.000,00</a:t>
                      </a:r>
                      <a:endParaRPr lang="pt-BR" sz="18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27" marB="4572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383293"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dirty="0" smtClean="0">
                          <a:solidFill>
                            <a:srgbClr val="002060"/>
                          </a:solidFill>
                        </a:rPr>
                        <a:t>02 </a:t>
                      </a:r>
                      <a:r>
                        <a:rPr lang="en-US" sz="1800" dirty="0" err="1" smtClean="0">
                          <a:solidFill>
                            <a:srgbClr val="002060"/>
                          </a:solidFill>
                        </a:rPr>
                        <a:t>filhos</a:t>
                      </a:r>
                      <a:r>
                        <a:rPr lang="en-US" sz="180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1800" dirty="0" err="1" smtClean="0">
                          <a:solidFill>
                            <a:srgbClr val="002060"/>
                          </a:solidFill>
                        </a:rPr>
                        <a:t>menores</a:t>
                      </a:r>
                      <a:r>
                        <a:rPr lang="en-US" sz="1800" baseline="0" dirty="0" smtClean="0">
                          <a:solidFill>
                            <a:srgbClr val="002060"/>
                          </a:solidFill>
                        </a:rPr>
                        <a:t> -  14 e 16 </a:t>
                      </a:r>
                      <a:r>
                        <a:rPr lang="en-US" sz="1800" baseline="0" dirty="0" err="1" smtClean="0">
                          <a:solidFill>
                            <a:srgbClr val="002060"/>
                          </a:solidFill>
                        </a:rPr>
                        <a:t>anos</a:t>
                      </a:r>
                      <a:endParaRPr lang="pt-BR" sz="18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27" marB="4572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dirty="0" err="1" smtClean="0">
                          <a:solidFill>
                            <a:srgbClr val="002060"/>
                          </a:solidFill>
                        </a:rPr>
                        <a:t>Bônus</a:t>
                      </a:r>
                      <a:r>
                        <a:rPr lang="en-US" sz="180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1800" dirty="0" err="1" smtClean="0">
                          <a:solidFill>
                            <a:srgbClr val="002060"/>
                          </a:solidFill>
                        </a:rPr>
                        <a:t>classe</a:t>
                      </a:r>
                      <a:r>
                        <a:rPr lang="en-US" sz="1800" dirty="0" smtClean="0">
                          <a:solidFill>
                            <a:srgbClr val="002060"/>
                          </a:solidFill>
                        </a:rPr>
                        <a:t> 5</a:t>
                      </a:r>
                      <a:endParaRPr lang="pt-BR" sz="18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27" marB="4572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83293"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smtClean="0">
                          <a:solidFill>
                            <a:srgbClr val="002060"/>
                          </a:solidFill>
                        </a:rPr>
                        <a:t>Esposa Pequena</a:t>
                      </a:r>
                      <a:r>
                        <a:rPr lang="en-US" sz="1800" baseline="0" smtClean="0">
                          <a:solidFill>
                            <a:srgbClr val="002060"/>
                          </a:solidFill>
                        </a:rPr>
                        <a:t> Empresária</a:t>
                      </a:r>
                      <a:endParaRPr lang="pt-BR" sz="180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27" marB="4572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dirty="0" err="1" smtClean="0">
                          <a:solidFill>
                            <a:srgbClr val="002060"/>
                          </a:solidFill>
                        </a:rPr>
                        <a:t>Franquia</a:t>
                      </a:r>
                      <a:r>
                        <a:rPr lang="en-US" sz="1800" baseline="0" dirty="0" smtClean="0">
                          <a:solidFill>
                            <a:srgbClr val="002060"/>
                          </a:solidFill>
                        </a:rPr>
                        <a:t> – R$ 2.150,00</a:t>
                      </a:r>
                      <a:endParaRPr lang="pt-BR" sz="18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27" marB="4572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383293"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dirty="0" smtClean="0">
                          <a:solidFill>
                            <a:srgbClr val="002060"/>
                          </a:solidFill>
                        </a:rPr>
                        <a:t>Renda </a:t>
                      </a:r>
                      <a:r>
                        <a:rPr lang="en-US" sz="1800" dirty="0" err="1" smtClean="0">
                          <a:solidFill>
                            <a:srgbClr val="002060"/>
                          </a:solidFill>
                        </a:rPr>
                        <a:t>Esposa</a:t>
                      </a:r>
                      <a:r>
                        <a:rPr lang="en-US" sz="1800" dirty="0" smtClean="0">
                          <a:solidFill>
                            <a:srgbClr val="002060"/>
                          </a:solidFill>
                        </a:rPr>
                        <a:t> – R$ 4.000,00</a:t>
                      </a:r>
                      <a:endParaRPr lang="pt-BR" sz="18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27" marB="4572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dirty="0" err="1" smtClean="0">
                          <a:solidFill>
                            <a:srgbClr val="002060"/>
                          </a:solidFill>
                        </a:rPr>
                        <a:t>Prêmio</a:t>
                      </a:r>
                      <a:r>
                        <a:rPr lang="en-US" sz="1800" dirty="0" smtClean="0">
                          <a:solidFill>
                            <a:srgbClr val="002060"/>
                          </a:solidFill>
                        </a:rPr>
                        <a:t> Total – R$ 2.280,00</a:t>
                      </a:r>
                      <a:endParaRPr lang="pt-BR" sz="18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27" marB="4572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83293"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dirty="0" err="1" smtClean="0">
                          <a:solidFill>
                            <a:srgbClr val="002060"/>
                          </a:solidFill>
                        </a:rPr>
                        <a:t>Despesa</a:t>
                      </a:r>
                      <a:r>
                        <a:rPr lang="en-US" sz="180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1800" dirty="0" err="1" smtClean="0">
                          <a:solidFill>
                            <a:srgbClr val="002060"/>
                          </a:solidFill>
                        </a:rPr>
                        <a:t>média</a:t>
                      </a:r>
                      <a:r>
                        <a:rPr lang="en-US" sz="1800" dirty="0" smtClean="0">
                          <a:solidFill>
                            <a:srgbClr val="002060"/>
                          </a:solidFill>
                        </a:rPr>
                        <a:t> mensal da </a:t>
                      </a:r>
                      <a:r>
                        <a:rPr lang="en-US" sz="1800" dirty="0" err="1" smtClean="0">
                          <a:solidFill>
                            <a:srgbClr val="002060"/>
                          </a:solidFill>
                        </a:rPr>
                        <a:t>família</a:t>
                      </a:r>
                      <a:r>
                        <a:rPr lang="en-US" sz="1800" baseline="0" dirty="0" smtClean="0">
                          <a:solidFill>
                            <a:srgbClr val="002060"/>
                          </a:solidFill>
                        </a:rPr>
                        <a:t> – R$ 18.000,00</a:t>
                      </a:r>
                      <a:endParaRPr lang="pt-BR" sz="18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27" marB="4572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 Box 37"/>
          <p:cNvSpPr txBox="1">
            <a:spLocks noChangeArrowheads="1"/>
          </p:cNvSpPr>
          <p:nvPr/>
        </p:nvSpPr>
        <p:spPr bwMode="auto">
          <a:xfrm>
            <a:off x="298938" y="5805489"/>
            <a:ext cx="84963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sz="2000" dirty="0" err="1">
                <a:solidFill>
                  <a:srgbClr val="002060"/>
                </a:solidFill>
                <a:latin typeface="Calibri"/>
                <a:cs typeface="Arial" charset="0"/>
              </a:rPr>
              <a:t>Obs</a:t>
            </a:r>
            <a:r>
              <a:rPr lang="en-US" sz="2000" dirty="0">
                <a:solidFill>
                  <a:srgbClr val="002060"/>
                </a:solidFill>
                <a:latin typeface="Calibri"/>
                <a:cs typeface="Arial" charset="0"/>
              </a:rPr>
              <a:t>: </a:t>
            </a:r>
            <a:r>
              <a:rPr lang="en-US" sz="2000" dirty="0" err="1">
                <a:solidFill>
                  <a:srgbClr val="002060"/>
                </a:solidFill>
                <a:latin typeface="Calibri"/>
                <a:cs typeface="Arial" charset="0"/>
              </a:rPr>
              <a:t>Caso</a:t>
            </a:r>
            <a:r>
              <a:rPr lang="en-US" sz="2000" dirty="0">
                <a:solidFill>
                  <a:srgbClr val="002060"/>
                </a:solidFill>
                <a:latin typeface="Calibri"/>
                <a:cs typeface="Arial" charset="0"/>
              </a:rPr>
              <a:t> real de um </a:t>
            </a:r>
            <a:r>
              <a:rPr lang="en-US" sz="2000" dirty="0" err="1">
                <a:solidFill>
                  <a:srgbClr val="002060"/>
                </a:solidFill>
                <a:latin typeface="Calibri"/>
                <a:cs typeface="Arial" charset="0"/>
              </a:rPr>
              <a:t>cliente</a:t>
            </a:r>
            <a:r>
              <a:rPr lang="en-US" sz="2000" dirty="0">
                <a:solidFill>
                  <a:srgbClr val="002060"/>
                </a:solidFill>
                <a:latin typeface="Calibri"/>
                <a:cs typeface="Arial" charset="0"/>
              </a:rPr>
              <a:t> que </a:t>
            </a:r>
            <a:r>
              <a:rPr lang="en-US" sz="2000" dirty="0" err="1">
                <a:solidFill>
                  <a:srgbClr val="002060"/>
                </a:solidFill>
                <a:latin typeface="Calibri"/>
                <a:cs typeface="Arial" charset="0"/>
              </a:rPr>
              <a:t>nos</a:t>
            </a:r>
            <a:r>
              <a:rPr lang="en-US" sz="2000" dirty="0">
                <a:solidFill>
                  <a:srgbClr val="002060"/>
                </a:solidFill>
                <a:latin typeface="Calibri"/>
                <a:cs typeface="Arial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Calibri"/>
                <a:cs typeface="Arial" charset="0"/>
              </a:rPr>
              <a:t>últimos</a:t>
            </a:r>
            <a:r>
              <a:rPr lang="en-US" sz="2000" dirty="0">
                <a:solidFill>
                  <a:srgbClr val="002060"/>
                </a:solidFill>
                <a:latin typeface="Calibri"/>
                <a:cs typeface="Arial" charset="0"/>
              </a:rPr>
              <a:t> 04 </a:t>
            </a:r>
            <a:r>
              <a:rPr lang="en-US" sz="2000" dirty="0" err="1">
                <a:solidFill>
                  <a:srgbClr val="002060"/>
                </a:solidFill>
                <a:latin typeface="Calibri"/>
                <a:cs typeface="Arial" charset="0"/>
              </a:rPr>
              <a:t>anos</a:t>
            </a:r>
            <a:r>
              <a:rPr lang="en-US" sz="2000" dirty="0">
                <a:solidFill>
                  <a:srgbClr val="002060"/>
                </a:solidFill>
                <a:latin typeface="Calibri"/>
                <a:cs typeface="Arial" charset="0"/>
              </a:rPr>
              <a:t>, </a:t>
            </a:r>
            <a:r>
              <a:rPr lang="en-US" sz="2000" dirty="0" err="1">
                <a:solidFill>
                  <a:srgbClr val="002060"/>
                </a:solidFill>
                <a:latin typeface="Calibri"/>
                <a:cs typeface="Arial" charset="0"/>
              </a:rPr>
              <a:t>anteriores</a:t>
            </a:r>
            <a:r>
              <a:rPr lang="en-US" sz="2000" dirty="0">
                <a:solidFill>
                  <a:srgbClr val="002060"/>
                </a:solidFill>
                <a:latin typeface="Calibri"/>
                <a:cs typeface="Arial" charset="0"/>
              </a:rPr>
              <a:t> à </a:t>
            </a:r>
            <a:r>
              <a:rPr lang="en-US" sz="2000" dirty="0" smtClean="0">
                <a:solidFill>
                  <a:srgbClr val="002060"/>
                </a:solidFill>
                <a:latin typeface="Calibri"/>
                <a:cs typeface="Arial" charset="0"/>
              </a:rPr>
              <a:t>20165,  </a:t>
            </a:r>
            <a:r>
              <a:rPr lang="en-US" sz="2000" dirty="0" err="1">
                <a:solidFill>
                  <a:srgbClr val="002060"/>
                </a:solidFill>
                <a:latin typeface="Calibri"/>
                <a:cs typeface="Arial" charset="0"/>
              </a:rPr>
              <a:t>havia</a:t>
            </a:r>
            <a:r>
              <a:rPr lang="en-US" sz="2000" dirty="0">
                <a:solidFill>
                  <a:srgbClr val="002060"/>
                </a:solidFill>
                <a:latin typeface="Calibri"/>
                <a:cs typeface="Arial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Calibri"/>
                <a:cs typeface="Arial" charset="0"/>
              </a:rPr>
              <a:t>mudado</a:t>
            </a:r>
            <a:r>
              <a:rPr lang="en-US" sz="2000" dirty="0">
                <a:solidFill>
                  <a:srgbClr val="002060"/>
                </a:solidFill>
                <a:latin typeface="Calibri"/>
                <a:cs typeface="Arial" charset="0"/>
              </a:rPr>
              <a:t> de </a:t>
            </a:r>
            <a:r>
              <a:rPr lang="en-US" sz="2000" dirty="0" err="1">
                <a:solidFill>
                  <a:srgbClr val="002060"/>
                </a:solidFill>
                <a:latin typeface="Calibri"/>
                <a:cs typeface="Arial" charset="0"/>
              </a:rPr>
              <a:t>corretor</a:t>
            </a:r>
            <a:r>
              <a:rPr lang="en-US" sz="2000" dirty="0">
                <a:solidFill>
                  <a:srgbClr val="002060"/>
                </a:solidFill>
                <a:latin typeface="Calibri"/>
                <a:cs typeface="Arial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Calibri"/>
                <a:cs typeface="Arial" charset="0"/>
              </a:rPr>
              <a:t>por</a:t>
            </a:r>
            <a:r>
              <a:rPr lang="en-US" sz="2000" dirty="0">
                <a:solidFill>
                  <a:srgbClr val="002060"/>
                </a:solidFill>
                <a:latin typeface="Calibri"/>
                <a:cs typeface="Arial" charset="0"/>
              </a:rPr>
              <a:t> 03 </a:t>
            </a:r>
            <a:r>
              <a:rPr lang="en-US" sz="2000" dirty="0" err="1">
                <a:solidFill>
                  <a:srgbClr val="002060"/>
                </a:solidFill>
                <a:latin typeface="Calibri"/>
                <a:cs typeface="Arial" charset="0"/>
              </a:rPr>
              <a:t>vezes</a:t>
            </a:r>
            <a:r>
              <a:rPr lang="en-US" sz="2000" dirty="0">
                <a:solidFill>
                  <a:srgbClr val="002060"/>
                </a:solidFill>
                <a:latin typeface="Calibri"/>
                <a:cs typeface="Arial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Calibri"/>
                <a:cs typeface="Arial" charset="0"/>
              </a:rPr>
              <a:t>em</a:t>
            </a:r>
            <a:r>
              <a:rPr lang="en-US" sz="2000" dirty="0">
                <a:solidFill>
                  <a:srgbClr val="002060"/>
                </a:solidFill>
                <a:latin typeface="Calibri"/>
                <a:cs typeface="Arial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Calibri"/>
                <a:cs typeface="Arial" charset="0"/>
              </a:rPr>
              <a:t>busca</a:t>
            </a:r>
            <a:r>
              <a:rPr lang="en-US" sz="2000" dirty="0">
                <a:solidFill>
                  <a:srgbClr val="002060"/>
                </a:solidFill>
                <a:latin typeface="Calibri"/>
                <a:cs typeface="Arial" charset="0"/>
              </a:rPr>
              <a:t> de MENOR PREÇO!</a:t>
            </a:r>
            <a:endParaRPr lang="pt-BR" sz="2000" dirty="0">
              <a:solidFill>
                <a:srgbClr val="002060"/>
              </a:solidFill>
              <a:latin typeface="Calibri"/>
              <a:cs typeface="Arial" charset="0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 bwMode="auto">
          <a:xfrm>
            <a:off x="0" y="44624"/>
            <a:ext cx="7828977" cy="629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OPORTUNIDADES DENTRO DE CASA</a:t>
            </a:r>
            <a:endParaRPr lang="en-US" sz="24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90056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 bwMode="auto">
          <a:xfrm>
            <a:off x="0" y="44624"/>
            <a:ext cx="7828977" cy="629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OPORTUNIDADES DENTRO DE CASA</a:t>
            </a:r>
            <a:endParaRPr lang="en-US" sz="24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9" name="Tabe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72968514"/>
              </p:ext>
            </p:extLst>
          </p:nvPr>
        </p:nvGraphicFramePr>
        <p:xfrm>
          <a:off x="0" y="1124745"/>
          <a:ext cx="9107488" cy="5154949"/>
        </p:xfrm>
        <a:graphic>
          <a:graphicData uri="http://schemas.openxmlformats.org/drawingml/2006/table">
            <a:tbl>
              <a:tblPr firstRow="1" bandRow="1"/>
              <a:tblGrid>
                <a:gridCol w="4696049"/>
                <a:gridCol w="4411439"/>
              </a:tblGrid>
              <a:tr h="383197">
                <a:tc gridSpan="2">
                  <a:txBody>
                    <a:bodyPr/>
                    <a:lstStyle>
                      <a:lvl1pPr marL="0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dirty="0" smtClean="0"/>
                        <a:t>PERFIL</a:t>
                      </a:r>
                      <a:r>
                        <a:rPr lang="en-US" sz="1800" baseline="0" dirty="0" smtClean="0"/>
                        <a:t> DO SEGURADO DE AUTOMÓVEL</a:t>
                      </a:r>
                      <a:endParaRPr lang="pt-BR" sz="1800" dirty="0"/>
                    </a:p>
                  </a:txBody>
                  <a:tcPr marL="84406" marR="84406" marT="45715" marB="4571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</a:tr>
              <a:tr h="535122">
                <a:tc gridSpan="2"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Renda</a:t>
                      </a:r>
                      <a:r>
                        <a:rPr lang="en-US" sz="2000" baseline="0" dirty="0" smtClean="0">
                          <a:solidFill>
                            <a:srgbClr val="002060"/>
                          </a:solidFill>
                        </a:rPr>
                        <a:t> Mensal </a:t>
                      </a:r>
                      <a:r>
                        <a:rPr lang="en-US" sz="2000" baseline="0" dirty="0" err="1" smtClean="0">
                          <a:solidFill>
                            <a:srgbClr val="002060"/>
                          </a:solidFill>
                        </a:rPr>
                        <a:t>Declarada</a:t>
                      </a:r>
                      <a:r>
                        <a:rPr lang="en-US" sz="2000" baseline="0" dirty="0" smtClean="0">
                          <a:solidFill>
                            <a:srgbClr val="002060"/>
                          </a:solidFill>
                        </a:rPr>
                        <a:t> de R$ 30.000,00</a:t>
                      </a:r>
                      <a:endParaRPr lang="pt-BR" sz="20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15" marB="4571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96197">
                <a:tc gridSpan="2"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02 </a:t>
                      </a:r>
                      <a:r>
                        <a:rPr lang="en-US" sz="2000" dirty="0" err="1" smtClean="0">
                          <a:solidFill>
                            <a:srgbClr val="002060"/>
                          </a:solidFill>
                        </a:rPr>
                        <a:t>filhos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002060"/>
                          </a:solidFill>
                        </a:rPr>
                        <a:t>menores</a:t>
                      </a:r>
                      <a:r>
                        <a:rPr lang="en-US" sz="2000" baseline="0" dirty="0" smtClean="0">
                          <a:solidFill>
                            <a:srgbClr val="002060"/>
                          </a:solidFill>
                        </a:rPr>
                        <a:t> -  14 e 16 </a:t>
                      </a:r>
                      <a:r>
                        <a:rPr lang="en-US" sz="2000" baseline="0" dirty="0" err="1" smtClean="0">
                          <a:solidFill>
                            <a:srgbClr val="002060"/>
                          </a:solidFill>
                        </a:rPr>
                        <a:t>anos</a:t>
                      </a:r>
                      <a:endParaRPr lang="pt-BR" sz="20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15" marB="4571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96197">
                <a:tc gridSpan="2"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dirty="0" err="1" smtClean="0">
                          <a:solidFill>
                            <a:srgbClr val="002060"/>
                          </a:solidFill>
                        </a:rPr>
                        <a:t>Esposa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002060"/>
                          </a:solidFill>
                        </a:rPr>
                        <a:t>Pequena</a:t>
                      </a:r>
                      <a:r>
                        <a:rPr lang="en-US" sz="2000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2060"/>
                          </a:solidFill>
                        </a:rPr>
                        <a:t>Empresária</a:t>
                      </a:r>
                      <a:endParaRPr lang="pt-BR" sz="20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15" marB="4571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96197">
                <a:tc gridSpan="2"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Renda </a:t>
                      </a:r>
                      <a:r>
                        <a:rPr lang="en-US" sz="2000" dirty="0" err="1" smtClean="0">
                          <a:solidFill>
                            <a:srgbClr val="002060"/>
                          </a:solidFill>
                        </a:rPr>
                        <a:t>Esposa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 – R$ 4.000,00</a:t>
                      </a:r>
                      <a:endParaRPr lang="pt-BR" sz="20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15" marB="4571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96197">
                <a:tc gridSpan="2"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dirty="0" err="1" smtClean="0">
                          <a:solidFill>
                            <a:srgbClr val="002060"/>
                          </a:solidFill>
                        </a:rPr>
                        <a:t>Despesa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002060"/>
                          </a:solidFill>
                        </a:rPr>
                        <a:t>média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 mensal da </a:t>
                      </a:r>
                      <a:r>
                        <a:rPr lang="en-US" sz="2000" dirty="0" err="1" smtClean="0">
                          <a:solidFill>
                            <a:srgbClr val="002060"/>
                          </a:solidFill>
                        </a:rPr>
                        <a:t>família</a:t>
                      </a:r>
                      <a:r>
                        <a:rPr lang="en-US" sz="2000" baseline="0" dirty="0" smtClean="0">
                          <a:solidFill>
                            <a:srgbClr val="002060"/>
                          </a:solidFill>
                        </a:rPr>
                        <a:t> – R$ 18.000,00</a:t>
                      </a:r>
                      <a:endParaRPr lang="pt-BR" sz="20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15" marB="4571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457151">
                <a:tc gridSpan="2"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NECESSIDADES</a:t>
                      </a:r>
                      <a:endParaRPr kumimoji="0" lang="pt-BR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406" marR="84406" marT="45715" marB="4571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t-B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96197"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dirty="0" err="1" smtClean="0">
                          <a:solidFill>
                            <a:srgbClr val="002060"/>
                          </a:solidFill>
                        </a:rPr>
                        <a:t>Despesa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002060"/>
                          </a:solidFill>
                        </a:rPr>
                        <a:t>Fixa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 Mensal </a:t>
                      </a:r>
                      <a:r>
                        <a:rPr lang="en-US" sz="2000" dirty="0" err="1" smtClean="0">
                          <a:solidFill>
                            <a:srgbClr val="002060"/>
                          </a:solidFill>
                        </a:rPr>
                        <a:t>da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002060"/>
                          </a:solidFill>
                        </a:rPr>
                        <a:t>família</a:t>
                      </a:r>
                      <a:endParaRPr lang="pt-BR" sz="20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15" marB="4571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R$ 18.000,00</a:t>
                      </a:r>
                      <a:endParaRPr lang="pt-BR" sz="20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15" marB="4571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96197"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dirty="0" err="1" smtClean="0">
                          <a:solidFill>
                            <a:srgbClr val="002060"/>
                          </a:solidFill>
                        </a:rPr>
                        <a:t>Benefício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002060"/>
                          </a:solidFill>
                        </a:rPr>
                        <a:t>Máximo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 INSS</a:t>
                      </a:r>
                      <a:endParaRPr lang="pt-BR" sz="20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15" marB="4571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R$ 5.531,31</a:t>
                      </a:r>
                      <a:endParaRPr lang="pt-BR" sz="20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15" marB="4571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396197"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dirty="0" err="1" smtClean="0">
                          <a:solidFill>
                            <a:srgbClr val="002060"/>
                          </a:solidFill>
                        </a:rPr>
                        <a:t>Défiti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002060"/>
                          </a:solidFill>
                        </a:rPr>
                        <a:t>Atual</a:t>
                      </a:r>
                      <a:endParaRPr lang="pt-BR" sz="20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15" marB="4571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R$ 12.468,69</a:t>
                      </a:r>
                      <a:endParaRPr lang="pt-BR" sz="20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15" marB="4571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700964">
                <a:tc gridSpan="2"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342900" indent="-342900" algn="just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 err="1" smtClean="0">
                          <a:solidFill>
                            <a:srgbClr val="002060"/>
                          </a:solidFill>
                        </a:rPr>
                        <a:t>Cliente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 com </a:t>
                      </a:r>
                      <a:r>
                        <a:rPr lang="en-US" sz="2000" dirty="0" err="1" smtClean="0">
                          <a:solidFill>
                            <a:srgbClr val="002060"/>
                          </a:solidFill>
                        </a:rPr>
                        <a:t>esse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002060"/>
                          </a:solidFill>
                        </a:rPr>
                        <a:t>perfil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002060"/>
                          </a:solidFill>
                        </a:rPr>
                        <a:t>geralmente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002060"/>
                          </a:solidFill>
                        </a:rPr>
                        <a:t>já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002060"/>
                          </a:solidFill>
                        </a:rPr>
                        <a:t>possui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 um </a:t>
                      </a:r>
                      <a:r>
                        <a:rPr lang="en-US" sz="2000" dirty="0" err="1" smtClean="0">
                          <a:solidFill>
                            <a:srgbClr val="002060"/>
                          </a:solidFill>
                        </a:rPr>
                        <a:t>seguro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 de </a:t>
                      </a:r>
                      <a:r>
                        <a:rPr lang="en-US" sz="2000" dirty="0" err="1" smtClean="0">
                          <a:solidFill>
                            <a:srgbClr val="002060"/>
                          </a:solidFill>
                        </a:rPr>
                        <a:t>vida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 e um </a:t>
                      </a:r>
                      <a:r>
                        <a:rPr lang="en-US" sz="2000" dirty="0" err="1" smtClean="0">
                          <a:solidFill>
                            <a:srgbClr val="002060"/>
                          </a:solidFill>
                        </a:rPr>
                        <a:t>plano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 de </a:t>
                      </a:r>
                      <a:r>
                        <a:rPr lang="en-US" sz="2000" dirty="0" err="1" smtClean="0">
                          <a:solidFill>
                            <a:srgbClr val="002060"/>
                          </a:solidFill>
                        </a:rPr>
                        <a:t>previdência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, </a:t>
                      </a:r>
                      <a:r>
                        <a:rPr lang="en-US" sz="2000" dirty="0" err="1" smtClean="0">
                          <a:solidFill>
                            <a:srgbClr val="002060"/>
                          </a:solidFill>
                        </a:rPr>
                        <a:t>na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002060"/>
                          </a:solidFill>
                        </a:rPr>
                        <a:t>maioria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 dos </a:t>
                      </a:r>
                      <a:r>
                        <a:rPr lang="en-US" sz="2000" dirty="0" err="1" smtClean="0">
                          <a:solidFill>
                            <a:srgbClr val="002060"/>
                          </a:solidFill>
                        </a:rPr>
                        <a:t>casos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 VENDIDO</a:t>
                      </a:r>
                      <a:r>
                        <a:rPr lang="en-US" sz="2000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2060"/>
                          </a:solidFill>
                        </a:rPr>
                        <a:t>pelo</a:t>
                      </a:r>
                      <a:r>
                        <a:rPr lang="en-US" sz="2000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2060"/>
                          </a:solidFill>
                        </a:rPr>
                        <a:t>gerente</a:t>
                      </a:r>
                      <a:r>
                        <a:rPr lang="en-US" sz="2000" baseline="0" dirty="0" smtClean="0">
                          <a:solidFill>
                            <a:srgbClr val="002060"/>
                          </a:solidFill>
                        </a:rPr>
                        <a:t> do banco.</a:t>
                      </a:r>
                    </a:p>
                    <a:p>
                      <a:pPr marL="342900" indent="-342900" algn="just">
                        <a:buFont typeface="Arial" panose="020B0604020202020204" pitchFamily="34" charset="0"/>
                        <a:buChar char="•"/>
                      </a:pPr>
                      <a:r>
                        <a:rPr lang="en-US" sz="2000" baseline="0" dirty="0" err="1" smtClean="0">
                          <a:solidFill>
                            <a:srgbClr val="002060"/>
                          </a:solidFill>
                        </a:rPr>
                        <a:t>Lembrando</a:t>
                      </a:r>
                      <a:r>
                        <a:rPr lang="en-US" sz="2000" baseline="0" dirty="0" smtClean="0">
                          <a:solidFill>
                            <a:srgbClr val="002060"/>
                          </a:solidFill>
                        </a:rPr>
                        <a:t> que </a:t>
                      </a:r>
                      <a:r>
                        <a:rPr lang="en-US" sz="2000" baseline="0" dirty="0" err="1" smtClean="0">
                          <a:solidFill>
                            <a:srgbClr val="002060"/>
                          </a:solidFill>
                        </a:rPr>
                        <a:t>dificilmente</a:t>
                      </a:r>
                      <a:r>
                        <a:rPr lang="en-US" sz="2000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2060"/>
                          </a:solidFill>
                        </a:rPr>
                        <a:t>ele</a:t>
                      </a:r>
                      <a:r>
                        <a:rPr lang="en-US" sz="2000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2060"/>
                          </a:solidFill>
                        </a:rPr>
                        <a:t>atingirá</a:t>
                      </a:r>
                      <a:r>
                        <a:rPr lang="en-US" sz="2000" baseline="0" dirty="0" smtClean="0">
                          <a:solidFill>
                            <a:srgbClr val="002060"/>
                          </a:solidFill>
                        </a:rPr>
                        <a:t> o </a:t>
                      </a:r>
                      <a:r>
                        <a:rPr lang="en-US" sz="2000" baseline="0" dirty="0" err="1" smtClean="0">
                          <a:solidFill>
                            <a:srgbClr val="002060"/>
                          </a:solidFill>
                        </a:rPr>
                        <a:t>teto</a:t>
                      </a:r>
                      <a:r>
                        <a:rPr lang="en-US" sz="2000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2060"/>
                          </a:solidFill>
                        </a:rPr>
                        <a:t>máximo</a:t>
                      </a:r>
                      <a:r>
                        <a:rPr lang="en-US" sz="2000" baseline="0" dirty="0" smtClean="0">
                          <a:solidFill>
                            <a:srgbClr val="002060"/>
                          </a:solidFill>
                        </a:rPr>
                        <a:t> do INSS.</a:t>
                      </a:r>
                      <a:endParaRPr lang="pt-BR" sz="20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15" marB="4571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39264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 bwMode="auto">
          <a:xfrm>
            <a:off x="0" y="44624"/>
            <a:ext cx="7828977" cy="629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OPORTUNIDADES DENTRO DE CASA</a:t>
            </a:r>
            <a:endParaRPr lang="en-US" sz="24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46226021"/>
              </p:ext>
            </p:extLst>
          </p:nvPr>
        </p:nvGraphicFramePr>
        <p:xfrm>
          <a:off x="0" y="1214439"/>
          <a:ext cx="9144000" cy="1612899"/>
        </p:xfrm>
        <a:graphic>
          <a:graphicData uri="http://schemas.openxmlformats.org/drawingml/2006/table">
            <a:tbl>
              <a:tblPr firstRow="1" bandRow="1"/>
              <a:tblGrid>
                <a:gridCol w="1828800"/>
                <a:gridCol w="1828800"/>
                <a:gridCol w="1828800"/>
                <a:gridCol w="3657600"/>
              </a:tblGrid>
              <a:tr h="486316">
                <a:tc gridSpan="4">
                  <a:txBody>
                    <a:bodyPr/>
                    <a:lstStyle>
                      <a:lvl1pPr marL="0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dirty="0" smtClean="0"/>
                        <a:t>COMPARATIVO</a:t>
                      </a:r>
                      <a:r>
                        <a:rPr lang="en-US" sz="1800" baseline="0" dirty="0" smtClean="0"/>
                        <a:t> DE REMUNERAÇÃO</a:t>
                      </a:r>
                      <a:endParaRPr lang="pt-BR" sz="1800" dirty="0"/>
                    </a:p>
                  </a:txBody>
                  <a:tcPr marL="84406" marR="84406" marT="45733" marB="45733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</a:tr>
              <a:tr h="640267"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b="1" dirty="0" smtClean="0">
                          <a:solidFill>
                            <a:srgbClr val="002060"/>
                          </a:solidFill>
                        </a:rPr>
                        <a:t>SEGURO</a:t>
                      </a:r>
                      <a:endParaRPr lang="pt-BR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33" marB="45733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b="1" dirty="0" smtClean="0">
                          <a:solidFill>
                            <a:srgbClr val="002060"/>
                          </a:solidFill>
                        </a:rPr>
                        <a:t>PRÊMIO LÍQUIDO</a:t>
                      </a:r>
                      <a:endParaRPr lang="pt-BR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33" marB="45733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b="1" dirty="0" smtClean="0">
                          <a:solidFill>
                            <a:srgbClr val="002060"/>
                          </a:solidFill>
                        </a:rPr>
                        <a:t>COMISSÃO 15%</a:t>
                      </a:r>
                      <a:endParaRPr lang="pt-BR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33" marB="45733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b="1" dirty="0" smtClean="0">
                          <a:solidFill>
                            <a:srgbClr val="002060"/>
                          </a:solidFill>
                        </a:rPr>
                        <a:t>TOTAL COMISSÃO PRIMEIRO</a:t>
                      </a:r>
                      <a:r>
                        <a:rPr lang="en-US" sz="1800" b="1" baseline="0" dirty="0" smtClean="0">
                          <a:solidFill>
                            <a:srgbClr val="002060"/>
                          </a:solidFill>
                        </a:rPr>
                        <a:t> ANO</a:t>
                      </a:r>
                      <a:endParaRPr lang="pt-BR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33" marB="45733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486316"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Auto</a:t>
                      </a:r>
                      <a:endParaRPr lang="pt-BR" sz="20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33" marB="45733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2.280,00</a:t>
                      </a:r>
                      <a:endParaRPr lang="pt-BR" sz="20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33" marB="45733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342,00</a:t>
                      </a:r>
                      <a:endParaRPr lang="pt-BR" sz="20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33" marB="45733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342,00</a:t>
                      </a:r>
                      <a:endParaRPr lang="pt-BR" sz="20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33" marB="45733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e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63090100"/>
              </p:ext>
            </p:extLst>
          </p:nvPr>
        </p:nvGraphicFramePr>
        <p:xfrm>
          <a:off x="0" y="2928938"/>
          <a:ext cx="9144000" cy="3344963"/>
        </p:xfrm>
        <a:graphic>
          <a:graphicData uri="http://schemas.openxmlformats.org/drawingml/2006/table">
            <a:tbl>
              <a:tblPr firstRow="1" bandRow="1"/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914288"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dirty="0" smtClean="0"/>
                        <a:t>BENEFÍCIO</a:t>
                      </a:r>
                      <a:endParaRPr lang="pt-BR" sz="1800" dirty="0"/>
                    </a:p>
                  </a:txBody>
                  <a:tcPr marL="84406" marR="84406" marT="45714" marB="45714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smtClean="0"/>
                        <a:t>CONTRIBUIÇÃO MENSAL</a:t>
                      </a:r>
                      <a:endParaRPr lang="pt-BR" sz="1800"/>
                    </a:p>
                  </a:txBody>
                  <a:tcPr marL="84406" marR="84406" marT="45714" marB="45714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smtClean="0"/>
                        <a:t>AGENCIAMENTO</a:t>
                      </a:r>
                      <a:endParaRPr lang="pt-BR" sz="1800"/>
                    </a:p>
                  </a:txBody>
                  <a:tcPr marL="84406" marR="84406" marT="45714" marB="45714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smtClean="0"/>
                        <a:t>COMISSÃO MENSAL</a:t>
                      </a:r>
                      <a:endParaRPr lang="pt-BR" sz="1800"/>
                    </a:p>
                  </a:txBody>
                  <a:tcPr marL="84406" marR="84406" marT="45714" marB="45714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dirty="0" smtClean="0"/>
                        <a:t>REMUNERAÇÃO</a:t>
                      </a:r>
                      <a:r>
                        <a:rPr lang="en-US" sz="1800" baseline="0" dirty="0" smtClean="0"/>
                        <a:t> TOTAL PRIMEIRO ANO</a:t>
                      </a:r>
                      <a:endParaRPr lang="pt-BR" sz="1800" dirty="0"/>
                    </a:p>
                  </a:txBody>
                  <a:tcPr marL="84406" marR="84406" marT="45714" marB="45714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  <a:tr h="486115"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PGBL</a:t>
                      </a:r>
                      <a:endParaRPr lang="pt-BR" sz="20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14" marB="45714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700,00</a:t>
                      </a:r>
                      <a:endParaRPr lang="pt-BR" sz="20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14" marB="45714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700,00</a:t>
                      </a:r>
                      <a:endParaRPr lang="pt-BR" sz="20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14" marB="45714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700,00</a:t>
                      </a:r>
                      <a:endParaRPr lang="pt-BR" sz="20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14" marB="45714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</a:tr>
              <a:tr h="486115"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smtClean="0">
                          <a:solidFill>
                            <a:srgbClr val="002060"/>
                          </a:solidFill>
                        </a:rPr>
                        <a:t>PENSÃO</a:t>
                      </a:r>
                      <a:endParaRPr lang="pt-BR" sz="200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14" marB="45714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242,80</a:t>
                      </a:r>
                      <a:endParaRPr lang="pt-BR" sz="20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14" marB="45714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smtClean="0">
                          <a:solidFill>
                            <a:srgbClr val="002060"/>
                          </a:solidFill>
                        </a:rPr>
                        <a:t>242,80</a:t>
                      </a:r>
                      <a:endParaRPr lang="pt-BR" sz="200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14" marB="45714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smtClean="0">
                          <a:solidFill>
                            <a:srgbClr val="002060"/>
                          </a:solidFill>
                        </a:rPr>
                        <a:t>24,28</a:t>
                      </a:r>
                      <a:endParaRPr lang="pt-BR" sz="200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14" marB="45714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509,88</a:t>
                      </a:r>
                      <a:endParaRPr lang="pt-BR" sz="20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14" marB="45714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486115"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smtClean="0">
                          <a:solidFill>
                            <a:srgbClr val="002060"/>
                          </a:solidFill>
                        </a:rPr>
                        <a:t>INVALIDEZ</a:t>
                      </a:r>
                      <a:endParaRPr lang="pt-BR" sz="200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14" marB="45714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162,42</a:t>
                      </a:r>
                      <a:endParaRPr lang="pt-BR" sz="20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14" marB="45714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162,42</a:t>
                      </a:r>
                      <a:endParaRPr lang="pt-BR" sz="20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14" marB="45714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16,25</a:t>
                      </a:r>
                      <a:endParaRPr lang="pt-BR" sz="20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14" marB="45714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341,17</a:t>
                      </a:r>
                      <a:endParaRPr lang="pt-BR" sz="20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14" marB="45714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486115">
                <a:tc gridSpan="4"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b="1" dirty="0" smtClean="0">
                          <a:solidFill>
                            <a:srgbClr val="002060"/>
                          </a:solidFill>
                        </a:rPr>
                        <a:t>REMUNERAÇÃO TOTAL NO PRIMEIRO ANO</a:t>
                      </a:r>
                      <a:endParaRPr lang="pt-BR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14" marB="45714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1.551,05</a:t>
                      </a:r>
                      <a:endParaRPr lang="pt-BR" sz="2000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14" marB="45714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486115">
                <a:tc gridSpan="5">
                  <a:txBody>
                    <a:bodyPr/>
                    <a:lstStyle>
                      <a:lvl1pPr marL="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95285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90570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48585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98113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476424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971709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466993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962278" algn="l" defTabSz="990570" rtl="0" eaLnBrk="1" latinLnBrk="0" hangingPunct="1">
                        <a:defRPr sz="19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b="1" dirty="0" smtClean="0">
                          <a:solidFill>
                            <a:srgbClr val="002060"/>
                          </a:solidFill>
                        </a:rPr>
                        <a:t>A</a:t>
                      </a:r>
                      <a:r>
                        <a:rPr lang="en-US" sz="1800" b="1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1800" b="1" baseline="0" dirty="0" err="1" smtClean="0">
                          <a:solidFill>
                            <a:srgbClr val="002060"/>
                          </a:solidFill>
                        </a:rPr>
                        <a:t>remuneração</a:t>
                      </a:r>
                      <a:r>
                        <a:rPr lang="en-US" sz="1800" b="1" baseline="0" dirty="0" smtClean="0">
                          <a:solidFill>
                            <a:srgbClr val="002060"/>
                          </a:solidFill>
                        </a:rPr>
                        <a:t> de </a:t>
                      </a:r>
                      <a:r>
                        <a:rPr lang="en-US" sz="1800" b="1" baseline="0" dirty="0" err="1" smtClean="0">
                          <a:solidFill>
                            <a:srgbClr val="002060"/>
                          </a:solidFill>
                        </a:rPr>
                        <a:t>benefícios</a:t>
                      </a:r>
                      <a:r>
                        <a:rPr lang="en-US" sz="1800" b="1" baseline="0" dirty="0" smtClean="0">
                          <a:solidFill>
                            <a:srgbClr val="002060"/>
                          </a:solidFill>
                        </a:rPr>
                        <a:t> com um </a:t>
                      </a:r>
                      <a:r>
                        <a:rPr lang="en-US" sz="1800" b="1" baseline="0" dirty="0" err="1" smtClean="0">
                          <a:solidFill>
                            <a:srgbClr val="002060"/>
                          </a:solidFill>
                        </a:rPr>
                        <a:t>único</a:t>
                      </a:r>
                      <a:r>
                        <a:rPr lang="en-US" sz="1800" b="1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1800" b="1" baseline="0" dirty="0" err="1" smtClean="0">
                          <a:solidFill>
                            <a:srgbClr val="002060"/>
                          </a:solidFill>
                        </a:rPr>
                        <a:t>cliente</a:t>
                      </a:r>
                      <a:r>
                        <a:rPr lang="en-US" sz="1800" b="1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1800" b="1" baseline="0" dirty="0" err="1" smtClean="0">
                          <a:solidFill>
                            <a:srgbClr val="002060"/>
                          </a:solidFill>
                        </a:rPr>
                        <a:t>representou</a:t>
                      </a:r>
                      <a:r>
                        <a:rPr lang="en-US" sz="1800" b="1" baseline="0" dirty="0" smtClean="0">
                          <a:solidFill>
                            <a:srgbClr val="002060"/>
                          </a:solidFill>
                        </a:rPr>
                        <a:t> 4,54 </a:t>
                      </a:r>
                      <a:r>
                        <a:rPr lang="en-US" sz="1800" b="1" baseline="0" dirty="0" err="1" smtClean="0">
                          <a:solidFill>
                            <a:srgbClr val="002060"/>
                          </a:solidFill>
                        </a:rPr>
                        <a:t>apólices</a:t>
                      </a:r>
                      <a:r>
                        <a:rPr lang="en-US" sz="1800" b="1" baseline="0" dirty="0" smtClean="0">
                          <a:solidFill>
                            <a:srgbClr val="002060"/>
                          </a:solidFill>
                        </a:rPr>
                        <a:t> de auto.</a:t>
                      </a:r>
                      <a:endParaRPr lang="pt-BR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 marT="45714" marB="45714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510852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 bwMode="auto">
          <a:xfrm>
            <a:off x="0" y="44624"/>
            <a:ext cx="7828977" cy="629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ARGUMENTOS PARA O SEGURO DE VIDA</a:t>
            </a:r>
            <a:endParaRPr lang="en-US" sz="24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69" b="33942"/>
          <a:stretch/>
        </p:blipFill>
        <p:spPr bwMode="auto">
          <a:xfrm>
            <a:off x="879021" y="674439"/>
            <a:ext cx="7488832" cy="6010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618096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ítulo 1"/>
          <p:cNvSpPr txBox="1">
            <a:spLocks/>
          </p:cNvSpPr>
          <p:nvPr/>
        </p:nvSpPr>
        <p:spPr bwMode="auto">
          <a:xfrm>
            <a:off x="0" y="1"/>
            <a:ext cx="7500938" cy="69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DECLARAÇÃO DE ISENÇÃO DE RESPONSABILIDADE</a:t>
            </a:r>
            <a:endParaRPr lang="pt-BR" sz="24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3837" y="692697"/>
            <a:ext cx="6005146" cy="615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147017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0" y="1"/>
            <a:ext cx="9144000" cy="6885384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 smtClean="0">
                <a:solidFill>
                  <a:srgbClr val="002060"/>
                </a:solidFill>
                <a:ea typeface="+mj-ea"/>
                <a:cs typeface="+mj-cs"/>
              </a:rPr>
              <a:t>SLIDE DE </a:t>
            </a:r>
            <a:r>
              <a:rPr lang="en-US" sz="2400" b="1" i="1" dirty="0" smtClean="0">
                <a:solidFill>
                  <a:srgbClr val="002060"/>
                </a:solidFill>
                <a:latin typeface="+mn-lt"/>
                <a:ea typeface="+mj-ea"/>
                <a:cs typeface="+mj-cs"/>
              </a:rPr>
              <a:t>2011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 smtClean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A </a:t>
            </a:r>
            <a:r>
              <a:rPr lang="en-US" sz="2400" b="1" i="1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ESCOLHA ACERTIVA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 POR UM MERCADO DE OPORTUNIDADES E EXCELENTES </a:t>
            </a:r>
            <a:r>
              <a:rPr lang="en-US" sz="2400" b="1" i="1" dirty="0" smtClean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PERSPECTIVAS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i="1" dirty="0">
              <a:solidFill>
                <a:srgbClr val="FF0000"/>
              </a:solidFill>
              <a:ea typeface="+mj-ea"/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rgbClr val="002060"/>
              </a:solidFill>
              <a:latin typeface="+mn-lt"/>
              <a:ea typeface="+mj-ea"/>
              <a:cs typeface="+mj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en-US" b="1" dirty="0">
                <a:solidFill>
                  <a:srgbClr val="002060"/>
                </a:solidFill>
                <a:latin typeface="+mn-lt"/>
                <a:ea typeface="+mj-ea"/>
                <a:cs typeface="+mj-cs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ESTABILIDADE ECONÔMICA E UMA TENDÊNCIA DE FORTE CRESCIMENTO NOS PRÓXIMOS ANOS;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q"/>
              <a:defRPr/>
            </a:pPr>
            <a:endParaRPr lang="en-US" sz="2000" b="1" dirty="0">
              <a:solidFill>
                <a:srgbClr val="FF0000"/>
              </a:solidFill>
              <a:latin typeface="+mn-lt"/>
              <a:ea typeface="+mj-ea"/>
              <a:cs typeface="+mj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en-US" sz="2000" b="1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 REDUÇÃO DA TAXA DE DESEMPREGO;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srgbClr val="002060"/>
              </a:solidFill>
              <a:latin typeface="+mn-lt"/>
              <a:ea typeface="+mj-ea"/>
              <a:cs typeface="+mj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endParaRPr lang="en-US" sz="2000" b="1" dirty="0">
              <a:solidFill>
                <a:srgbClr val="00206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000" b="1" dirty="0">
                <a:solidFill>
                  <a:srgbClr val="002060"/>
                </a:solidFill>
                <a:latin typeface="+mn-lt"/>
              </a:rPr>
              <a:t> AUMENTO DA EXPECTATIVA DE VIDA DO BRASILEIRO;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srgbClr val="00206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srgbClr val="00206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000" b="1" dirty="0">
                <a:solidFill>
                  <a:srgbClr val="002060"/>
                </a:solidFill>
                <a:latin typeface="+mn-lt"/>
              </a:rPr>
              <a:t> AUMENTO DO PODER AQUISITIVO DA POPULAÇÃO;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srgbClr val="00206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srgbClr val="00206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000" b="1" dirty="0">
                <a:solidFill>
                  <a:srgbClr val="002060"/>
                </a:solidFill>
                <a:latin typeface="+mn-lt"/>
              </a:rPr>
              <a:t> MAIOR PARTICIPAÇÃO DA MULHER NA GERAÇÃO DE RENDA;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rgbClr val="002060"/>
              </a:solidFill>
              <a:latin typeface="+mn-lt"/>
              <a:ea typeface="+mj-ea"/>
              <a:cs typeface="+mj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t-BR" b="1" dirty="0">
              <a:solidFill>
                <a:srgbClr val="002060"/>
              </a:solidFill>
              <a:latin typeface="+mn-lt"/>
              <a:ea typeface="+mj-ea"/>
              <a:cs typeface="+mj-cs"/>
            </a:endParaRPr>
          </a:p>
        </p:txBody>
      </p:sp>
      <p:pic>
        <p:nvPicPr>
          <p:cNvPr id="4099" name="Picture 12" descr="http://ogerente.com.br/rede/carreira/files/2011/05/planejar-o-sucesso-profissio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7763" y="2889250"/>
            <a:ext cx="2700337" cy="27003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8044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0" y="116632"/>
            <a:ext cx="7828977" cy="642938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5pPr>
            <a:lvl6pPr marL="495285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6pPr>
            <a:lvl7pPr marL="990570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7pPr>
            <a:lvl8pPr marL="1485854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8pPr>
            <a:lvl9pPr marL="1981139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pt-BR" sz="2400" kern="0" dirty="0" smtClean="0">
                <a:solidFill>
                  <a:srgbClr val="002060"/>
                </a:solidFill>
              </a:rPr>
              <a:t>OPORTUNIDADES E PERSPECTIVAS DE NEGÓCIOS</a:t>
            </a:r>
            <a:endParaRPr lang="pt-BR" altLang="pt-BR" sz="2400" kern="0" dirty="0" smtClean="0">
              <a:solidFill>
                <a:srgbClr val="002060"/>
              </a:solidFill>
            </a:endParaRPr>
          </a:p>
        </p:txBody>
      </p:sp>
      <p:sp>
        <p:nvSpPr>
          <p:cNvPr id="5" name="CaixaDeTexto 2"/>
          <p:cNvSpPr txBox="1">
            <a:spLocks noChangeArrowheads="1"/>
          </p:cNvSpPr>
          <p:nvPr/>
        </p:nvSpPr>
        <p:spPr bwMode="auto">
          <a:xfrm>
            <a:off x="0" y="1484784"/>
            <a:ext cx="914400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sz="2000" dirty="0">
                <a:solidFill>
                  <a:srgbClr val="002060"/>
                </a:solidFill>
                <a:latin typeface="+mn-lt"/>
              </a:rPr>
              <a:t>INDEPENDENTE DO RAMO DE ATUAÇÃO O CORRETOR DE SEGUROS DEVE SE ESPECIALIZAR, BUSCAR CONHECIMENTO, ESTUDO DE LEGISLAÇÃO, PRODUTOS, CONDIÇÕES GERAIS, RISCOS EXCLUÍDOS, PARA </a:t>
            </a:r>
            <a:r>
              <a:rPr lang="en-US" sz="2000" b="1" dirty="0">
                <a:solidFill>
                  <a:srgbClr val="002060"/>
                </a:solidFill>
                <a:latin typeface="+mn-lt"/>
              </a:rPr>
              <a:t>APROVEITAR</a:t>
            </a:r>
            <a:r>
              <a:rPr lang="en-US" sz="2000" dirty="0">
                <a:solidFill>
                  <a:srgbClr val="002060"/>
                </a:solidFill>
                <a:latin typeface="+mn-lt"/>
              </a:rPr>
              <a:t> AS </a:t>
            </a:r>
            <a:r>
              <a:rPr lang="en-US" sz="2000" b="1" dirty="0">
                <a:solidFill>
                  <a:srgbClr val="002060"/>
                </a:solidFill>
                <a:latin typeface="+mn-lt"/>
              </a:rPr>
              <a:t>OPORTUNIDADES</a:t>
            </a:r>
            <a:r>
              <a:rPr lang="en-US" sz="2000" dirty="0">
                <a:solidFill>
                  <a:srgbClr val="002060"/>
                </a:solidFill>
                <a:latin typeface="+mn-lt"/>
              </a:rPr>
              <a:t> E ESTAR </a:t>
            </a:r>
            <a:r>
              <a:rPr lang="en-US" sz="2000" b="1" dirty="0">
                <a:solidFill>
                  <a:srgbClr val="002060"/>
                </a:solidFill>
                <a:latin typeface="+mn-lt"/>
              </a:rPr>
              <a:t>PREPARADO</a:t>
            </a:r>
            <a:r>
              <a:rPr lang="en-US" sz="2000" dirty="0">
                <a:solidFill>
                  <a:srgbClr val="002060"/>
                </a:solidFill>
                <a:latin typeface="+mn-lt"/>
              </a:rPr>
              <a:t> PARA AS </a:t>
            </a:r>
            <a:r>
              <a:rPr lang="en-US" sz="2000" b="1" dirty="0">
                <a:solidFill>
                  <a:srgbClr val="002060"/>
                </a:solidFill>
                <a:latin typeface="+mn-lt"/>
              </a:rPr>
              <a:t>PERSPECTIVAS</a:t>
            </a:r>
            <a:r>
              <a:rPr lang="en-US" sz="2000" dirty="0">
                <a:solidFill>
                  <a:srgbClr val="002060"/>
                </a:solidFill>
                <a:latin typeface="+mn-lt"/>
              </a:rPr>
              <a:t>.</a:t>
            </a:r>
          </a:p>
          <a:p>
            <a:pPr>
              <a:lnSpc>
                <a:spcPct val="150000"/>
              </a:lnSpc>
              <a:defRPr/>
            </a:pPr>
            <a:endParaRPr lang="pt-BR" sz="20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6" name="CaixaDeTexto 2"/>
          <p:cNvSpPr txBox="1">
            <a:spLocks noChangeArrowheads="1"/>
          </p:cNvSpPr>
          <p:nvPr/>
        </p:nvSpPr>
        <p:spPr bwMode="auto">
          <a:xfrm>
            <a:off x="0" y="3717032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2000" b="1" dirty="0">
                <a:solidFill>
                  <a:srgbClr val="002060"/>
                </a:solidFill>
                <a:latin typeface="+mn-lt"/>
              </a:rPr>
              <a:t>APROVEITAR AS OPORTUNIDADES </a:t>
            </a:r>
            <a:r>
              <a:rPr lang="en-US" sz="2000" dirty="0">
                <a:solidFill>
                  <a:srgbClr val="002060"/>
                </a:solidFill>
                <a:latin typeface="+mn-lt"/>
              </a:rPr>
              <a:t>QUE TEMOS NO DIA A DIA, É O MELHOR EXERCÍCIO PARA</a:t>
            </a:r>
            <a:r>
              <a:rPr lang="en-US" sz="20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+mn-lt"/>
              </a:rPr>
              <a:t>NOS</a:t>
            </a:r>
            <a:r>
              <a:rPr lang="en-US" sz="2000" b="1" dirty="0">
                <a:solidFill>
                  <a:srgbClr val="002060"/>
                </a:solidFill>
                <a:latin typeface="+mn-lt"/>
              </a:rPr>
              <a:t> PREPARAR PARA AS PERSPECTIVAS </a:t>
            </a:r>
            <a:r>
              <a:rPr lang="en-US" sz="2000" dirty="0">
                <a:solidFill>
                  <a:srgbClr val="002060"/>
                </a:solidFill>
                <a:latin typeface="+mn-lt"/>
              </a:rPr>
              <a:t>DO MERCADO. </a:t>
            </a:r>
          </a:p>
          <a:p>
            <a:pPr algn="ctr">
              <a:lnSpc>
                <a:spcPct val="150000"/>
              </a:lnSpc>
              <a:defRPr/>
            </a:pPr>
            <a:endParaRPr lang="en-US" sz="2000" b="1" dirty="0">
              <a:solidFill>
                <a:srgbClr val="002060"/>
              </a:solidFill>
              <a:latin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sz="2000" b="1" dirty="0">
                <a:solidFill>
                  <a:srgbClr val="002060"/>
                </a:solidFill>
                <a:latin typeface="+mn-lt"/>
              </a:rPr>
              <a:t>AS PERSPECTIVAS PASSAM A SER OPORTUNIDADES E TENHO QUE ESTAR TREINADO PARA APROVEITÁ-LAS, ASSIM COMO UM ARTILHEIRO DE FRENTE AO GOL!</a:t>
            </a:r>
          </a:p>
          <a:p>
            <a:pPr algn="ctr">
              <a:lnSpc>
                <a:spcPct val="150000"/>
              </a:lnSpc>
              <a:defRPr/>
            </a:pPr>
            <a:endParaRPr lang="pt-BR" sz="2000" b="1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059782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-1" y="49758"/>
            <a:ext cx="9127336" cy="642938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5pPr>
            <a:lvl6pPr marL="495285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6pPr>
            <a:lvl7pPr marL="990570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7pPr>
            <a:lvl8pPr marL="1485854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8pPr>
            <a:lvl9pPr marL="1981139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pt-BR" sz="2400" kern="0" dirty="0" smtClean="0">
                <a:solidFill>
                  <a:srgbClr val="002060"/>
                </a:solidFill>
              </a:rPr>
              <a:t>OPORTUNIDADES E PERSPECTIVAS DE NEGÓCIOS</a:t>
            </a:r>
            <a:endParaRPr lang="pt-BR" altLang="pt-BR" sz="2400" kern="0" dirty="0" smtClean="0">
              <a:solidFill>
                <a:srgbClr val="00206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222814" y="2967959"/>
            <a:ext cx="8628184" cy="10779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3200" b="1" dirty="0">
                <a:solidFill>
                  <a:srgbClr val="002060"/>
                </a:solidFill>
                <a:latin typeface="+mn-lt"/>
                <a:cs typeface="+mn-cs"/>
              </a:rPr>
              <a:t>Um bom trabalho de Venda Consultiva irá mudar a vida de seus clientes......... </a:t>
            </a:r>
          </a:p>
        </p:txBody>
      </p:sp>
      <p:pic>
        <p:nvPicPr>
          <p:cNvPr id="5" name="Picture 5" descr="http://t2.gstatic.com/images?q=tbn:ANd9GcR5LpXMs8RFhtxyxwcfA1nhJUJDV7peUdWRa1iim0rfK99-5i0&amp;t=1&amp;usg=__tdpBB9c0fOTXXof87IFFn_QQyZo=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0225" y="1052737"/>
            <a:ext cx="1730167" cy="1733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http://t2.gstatic.com/images?q=tbn:ANd9GcTteVk-LbJySGDJk56oNeMmyQ6M6FYRFvwCjh87r7lpDaBU-mo&amp;t=1&amp;usg=__f0FUWmUneNdO-1Qho4pOVG_kmBs=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237754">
            <a:off x="1024151" y="4557995"/>
            <a:ext cx="1751916" cy="170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http://t1.gstatic.com/images?q=tbn:ANd9GcRif7FGjsLQJp4IgiukQCXVDnC98JhLLcvWElqTo6ron3TK5O0&amp;t=1&amp;usg=__pNHTR1Lg3Ow-tazRyBAb-gXnI7E=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86137">
            <a:off x="6347054" y="1229985"/>
            <a:ext cx="2072570" cy="137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" descr="http://t2.gstatic.com/images?q=tbn:ANd9GcQgVOM7dFK7tRFS8mi2-Z0TzvdgIlYxkTGOuLSSS4tskODQE50&amp;t=1&amp;usg=__dn2yeMAo2O8FGvAdpJEABHZ3SEg=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428658">
            <a:off x="5856419" y="4263888"/>
            <a:ext cx="1762558" cy="1789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3" descr="http://t3.gstatic.com/images?q=tbn:3ASTCAQc0EGaUM:l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20887">
            <a:off x="921035" y="1154316"/>
            <a:ext cx="1332899" cy="1182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56486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/>
          <p:cNvSpPr txBox="1"/>
          <p:nvPr/>
        </p:nvSpPr>
        <p:spPr>
          <a:xfrm>
            <a:off x="-14489" y="916214"/>
            <a:ext cx="9144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3200" b="1" dirty="0">
                <a:solidFill>
                  <a:srgbClr val="002060"/>
                </a:solidFill>
                <a:latin typeface="+mn-lt"/>
              </a:rPr>
              <a:t>e certamente mudará a </a:t>
            </a:r>
            <a:r>
              <a:rPr lang="pt-BR" sz="3200" b="1" dirty="0" smtClean="0">
                <a:solidFill>
                  <a:srgbClr val="002060"/>
                </a:solidFill>
                <a:latin typeface="+mn-lt"/>
              </a:rPr>
              <a:t>da sua </a:t>
            </a:r>
            <a:r>
              <a:rPr lang="pt-BR" sz="3200" b="1" dirty="0">
                <a:solidFill>
                  <a:srgbClr val="002060"/>
                </a:solidFill>
                <a:latin typeface="+mn-lt"/>
              </a:rPr>
              <a:t>corretora também!</a:t>
            </a:r>
            <a:endParaRPr lang="pt-BR" sz="32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11" name="Picture 8" descr="Photoshop Mone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3243" y="1988840"/>
            <a:ext cx="5921322" cy="43376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12" name="Título 1"/>
          <p:cNvSpPr txBox="1">
            <a:spLocks/>
          </p:cNvSpPr>
          <p:nvPr/>
        </p:nvSpPr>
        <p:spPr>
          <a:xfrm>
            <a:off x="-1" y="49758"/>
            <a:ext cx="9127336" cy="642938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5pPr>
            <a:lvl6pPr marL="495285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6pPr>
            <a:lvl7pPr marL="990570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7pPr>
            <a:lvl8pPr marL="1485854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8pPr>
            <a:lvl9pPr marL="1981139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pt-BR" sz="2400" kern="0" dirty="0" smtClean="0">
                <a:solidFill>
                  <a:srgbClr val="002060"/>
                </a:solidFill>
              </a:rPr>
              <a:t>OPORTUNIDADES E PERSPECTIVAS DE NEGÓCIOS</a:t>
            </a:r>
            <a:endParaRPr lang="pt-BR" altLang="pt-BR" sz="2400" kern="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174577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1182085" y="2247256"/>
            <a:ext cx="13958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eaLnBrk="1" hangingPunct="1">
              <a:buFont typeface="Wingdings" panose="05000000000000000000" pitchFamily="2" charset="2"/>
              <a:buChar char="§"/>
              <a:defRPr/>
            </a:pPr>
            <a:r>
              <a:rPr lang="pt-BR" sz="2400" dirty="0">
                <a:solidFill>
                  <a:srgbClr val="002060"/>
                </a:solidFill>
                <a:latin typeface="Calibri"/>
                <a:cs typeface="Arial" charset="0"/>
              </a:rPr>
              <a:t>AMOR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1182085" y="3861049"/>
            <a:ext cx="179466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eaLnBrk="1" hangingPunct="1">
              <a:buFont typeface="Wingdings" panose="05000000000000000000" pitchFamily="2" charset="2"/>
              <a:buChar char="§"/>
              <a:defRPr/>
            </a:pPr>
            <a:r>
              <a:rPr lang="pt-BR" sz="2400" dirty="0">
                <a:solidFill>
                  <a:srgbClr val="002060"/>
                </a:solidFill>
                <a:latin typeface="Calibri"/>
                <a:cs typeface="Arial" charset="0"/>
              </a:rPr>
              <a:t>ATITUDE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3819778" y="2060848"/>
            <a:ext cx="3560885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pt-BR" sz="2400" dirty="0">
                <a:solidFill>
                  <a:srgbClr val="002060"/>
                </a:solidFill>
                <a:latin typeface="Calibri"/>
                <a:cs typeface="Arial" charset="0"/>
              </a:rPr>
              <a:t>Ame sua profissão;</a:t>
            </a:r>
          </a:p>
          <a:p>
            <a:pPr eaLnBrk="1" hangingPunct="1">
              <a:defRPr/>
            </a:pPr>
            <a:r>
              <a:rPr lang="pt-BR" sz="2400" dirty="0">
                <a:solidFill>
                  <a:srgbClr val="002060"/>
                </a:solidFill>
                <a:latin typeface="Calibri"/>
                <a:cs typeface="Arial" charset="0"/>
              </a:rPr>
              <a:t>Respeite sua profissão;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3819778" y="3575323"/>
            <a:ext cx="3560885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pt-BR" sz="2400">
                <a:solidFill>
                  <a:srgbClr val="002060"/>
                </a:solidFill>
                <a:latin typeface="Calibri"/>
                <a:cs typeface="Arial" charset="0"/>
              </a:rPr>
              <a:t>Tenha ATITUDE;</a:t>
            </a:r>
          </a:p>
          <a:p>
            <a:pPr eaLnBrk="1" hangingPunct="1">
              <a:defRPr/>
            </a:pPr>
            <a:r>
              <a:rPr lang="pt-BR" sz="2400">
                <a:solidFill>
                  <a:srgbClr val="002060"/>
                </a:solidFill>
                <a:latin typeface="Calibri"/>
                <a:cs typeface="Arial" charset="0"/>
              </a:rPr>
              <a:t>Posicionamento Profissional;</a:t>
            </a:r>
          </a:p>
          <a:p>
            <a:pPr eaLnBrk="1" hangingPunct="1">
              <a:defRPr/>
            </a:pPr>
            <a:r>
              <a:rPr lang="pt-BR" sz="2400">
                <a:solidFill>
                  <a:srgbClr val="002060"/>
                </a:solidFill>
                <a:latin typeface="Calibri"/>
                <a:cs typeface="Arial" charset="0"/>
              </a:rPr>
              <a:t>Postura Profissional.</a:t>
            </a:r>
          </a:p>
        </p:txBody>
      </p:sp>
      <p:sp>
        <p:nvSpPr>
          <p:cNvPr id="13" name="CaixaDeTexto 12"/>
          <p:cNvSpPr txBox="1"/>
          <p:nvPr/>
        </p:nvSpPr>
        <p:spPr>
          <a:xfrm>
            <a:off x="0" y="5500688"/>
            <a:ext cx="9144000" cy="830262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1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 NÃO AMARMOS O QUE FAZEMOS E NÃO TIVERMOS ATITUDE,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1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O MERCADO IRÁ NOS ATROPELAR!!</a:t>
            </a:r>
          </a:p>
        </p:txBody>
      </p:sp>
      <p:sp>
        <p:nvSpPr>
          <p:cNvPr id="14" name="Título 1"/>
          <p:cNvSpPr txBox="1">
            <a:spLocks/>
          </p:cNvSpPr>
          <p:nvPr/>
        </p:nvSpPr>
        <p:spPr>
          <a:xfrm>
            <a:off x="-1" y="49758"/>
            <a:ext cx="9127336" cy="642938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5pPr>
            <a:lvl6pPr marL="495285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6pPr>
            <a:lvl7pPr marL="990570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7pPr>
            <a:lvl8pPr marL="1485854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8pPr>
            <a:lvl9pPr marL="1981139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pt-BR" sz="2400" kern="0" dirty="0" smtClean="0">
                <a:solidFill>
                  <a:srgbClr val="002060"/>
                </a:solidFill>
              </a:rPr>
              <a:t>OPORTUNIDADES E PERSPECTIVAS DE NEGÓCIOS</a:t>
            </a:r>
            <a:endParaRPr lang="pt-BR" altLang="pt-BR" sz="2400" kern="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178690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1182085" y="2357439"/>
            <a:ext cx="21270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eaLnBrk="1" hangingPunct="1">
              <a:buFont typeface="Wingdings" panose="05000000000000000000" pitchFamily="2" charset="2"/>
              <a:buChar char="§"/>
              <a:defRPr/>
            </a:pPr>
            <a:r>
              <a:rPr lang="pt-BR" sz="2400" dirty="0">
                <a:solidFill>
                  <a:srgbClr val="002060"/>
                </a:solidFill>
                <a:latin typeface="Calibri"/>
                <a:cs typeface="Arial" charset="0"/>
              </a:rPr>
              <a:t>EXCELÊNCIA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1173962" y="4610101"/>
            <a:ext cx="23899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pt-BR" sz="2400" dirty="0">
                <a:solidFill>
                  <a:srgbClr val="002060"/>
                </a:solidFill>
                <a:latin typeface="Calibri"/>
                <a:cs typeface="Arial" charset="0"/>
              </a:rPr>
              <a:t>ENCANTAMENTO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4681905" y="1857375"/>
            <a:ext cx="3560885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pt-BR" sz="2400" dirty="0">
                <a:solidFill>
                  <a:srgbClr val="002060"/>
                </a:solidFill>
                <a:latin typeface="Calibri"/>
                <a:cs typeface="Arial" charset="0"/>
              </a:rPr>
              <a:t>Qual o seu conceito de excelência?</a:t>
            </a:r>
          </a:p>
          <a:p>
            <a:pPr eaLnBrk="1" hangingPunct="1">
              <a:defRPr/>
            </a:pPr>
            <a:endParaRPr lang="pt-BR" sz="2400" dirty="0">
              <a:solidFill>
                <a:srgbClr val="002060"/>
              </a:solidFill>
              <a:latin typeface="Calibri"/>
              <a:cs typeface="Arial" charset="0"/>
            </a:endParaRPr>
          </a:p>
          <a:p>
            <a:pPr eaLnBrk="1" hangingPunct="1">
              <a:defRPr/>
            </a:pPr>
            <a:r>
              <a:rPr lang="pt-BR" sz="2400" dirty="0">
                <a:solidFill>
                  <a:srgbClr val="002060"/>
                </a:solidFill>
                <a:latin typeface="Calibri"/>
                <a:cs typeface="Arial" charset="0"/>
              </a:rPr>
              <a:t>Você conhece o conceito de excelência de seu segurado?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4681905" y="4300538"/>
            <a:ext cx="356088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pt-BR" sz="2400">
                <a:solidFill>
                  <a:srgbClr val="002060"/>
                </a:solidFill>
                <a:latin typeface="Calibri"/>
                <a:cs typeface="Arial" charset="0"/>
              </a:rPr>
              <a:t>Encante seu segurado;</a:t>
            </a:r>
          </a:p>
          <a:p>
            <a:pPr eaLnBrk="1" hangingPunct="1">
              <a:defRPr/>
            </a:pPr>
            <a:r>
              <a:rPr lang="pt-BR" sz="2400">
                <a:solidFill>
                  <a:srgbClr val="002060"/>
                </a:solidFill>
                <a:latin typeface="Calibri"/>
                <a:cs typeface="Arial" charset="0"/>
              </a:rPr>
              <a:t>Faça algo mais;</a:t>
            </a:r>
          </a:p>
          <a:p>
            <a:pPr eaLnBrk="1" hangingPunct="1">
              <a:defRPr/>
            </a:pPr>
            <a:r>
              <a:rPr lang="pt-BR" sz="2400">
                <a:solidFill>
                  <a:srgbClr val="002060"/>
                </a:solidFill>
                <a:latin typeface="Calibri"/>
                <a:cs typeface="Arial" charset="0"/>
              </a:rPr>
              <a:t>Faça a diferença.</a:t>
            </a:r>
          </a:p>
        </p:txBody>
      </p:sp>
      <p:sp>
        <p:nvSpPr>
          <p:cNvPr id="13" name="CaixaDeTexto 12"/>
          <p:cNvSpPr txBox="1"/>
          <p:nvPr/>
        </p:nvSpPr>
        <p:spPr>
          <a:xfrm>
            <a:off x="0" y="5753101"/>
            <a:ext cx="9144000" cy="461963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 SEU SEGURADO QUER </a:t>
            </a:r>
            <a:r>
              <a:rPr kumimoji="0" lang="pt-BR" sz="2400" b="0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“ESTAR SEGURO</a:t>
            </a:r>
            <a:r>
              <a:rPr kumimoji="0" lang="pt-BR" sz="2400" b="0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”!!!</a:t>
            </a:r>
          </a:p>
        </p:txBody>
      </p:sp>
      <p:sp>
        <p:nvSpPr>
          <p:cNvPr id="14" name="Título 1"/>
          <p:cNvSpPr txBox="1">
            <a:spLocks/>
          </p:cNvSpPr>
          <p:nvPr/>
        </p:nvSpPr>
        <p:spPr>
          <a:xfrm>
            <a:off x="-1" y="49758"/>
            <a:ext cx="9127336" cy="642938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5pPr>
            <a:lvl6pPr marL="495285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6pPr>
            <a:lvl7pPr marL="990570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7pPr>
            <a:lvl8pPr marL="1485854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8pPr>
            <a:lvl9pPr marL="1981139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pt-BR" sz="2400" kern="0" dirty="0" smtClean="0">
                <a:solidFill>
                  <a:srgbClr val="002060"/>
                </a:solidFill>
              </a:rPr>
              <a:t>OPORTUNIDADES E PERSPECTIVAS DE NEGÓCIOS</a:t>
            </a:r>
            <a:endParaRPr lang="pt-BR" altLang="pt-BR" sz="2400" kern="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884041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1137554" y="2197249"/>
            <a:ext cx="19881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eaLnBrk="1" hangingPunct="1">
              <a:buFont typeface="Wingdings" panose="05000000000000000000" pitchFamily="2" charset="2"/>
              <a:buChar char="§"/>
              <a:defRPr/>
            </a:pPr>
            <a:r>
              <a:rPr lang="pt-BR" sz="2400" dirty="0">
                <a:solidFill>
                  <a:srgbClr val="002060"/>
                </a:solidFill>
                <a:latin typeface="Calibri"/>
                <a:cs typeface="Arial" charset="0"/>
              </a:rPr>
              <a:t>INICIATIVA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1010604" y="3861048"/>
            <a:ext cx="2242038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ctr" eaLnBrk="1" hangingPunct="1">
              <a:buFont typeface="Wingdings" panose="05000000000000000000" pitchFamily="2" charset="2"/>
              <a:buChar char="§"/>
              <a:defRPr/>
            </a:pPr>
            <a:r>
              <a:rPr lang="pt-BR" sz="2400" dirty="0">
                <a:solidFill>
                  <a:srgbClr val="002060"/>
                </a:solidFill>
                <a:latin typeface="Calibri"/>
                <a:cs typeface="Arial" charset="0"/>
              </a:rPr>
              <a:t>IMAGINAÇÃO CRIATIVA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4681905" y="1643063"/>
            <a:ext cx="3758711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pt-BR" sz="2400" dirty="0">
                <a:solidFill>
                  <a:srgbClr val="002060"/>
                </a:solidFill>
                <a:latin typeface="Calibri"/>
                <a:cs typeface="Arial" charset="0"/>
              </a:rPr>
              <a:t>Faça, dê o primeiro passo;</a:t>
            </a:r>
          </a:p>
          <a:p>
            <a:pPr eaLnBrk="1" hangingPunct="1">
              <a:defRPr/>
            </a:pPr>
            <a:endParaRPr lang="pt-BR" sz="2400" dirty="0">
              <a:solidFill>
                <a:srgbClr val="002060"/>
              </a:solidFill>
              <a:latin typeface="Calibri"/>
              <a:cs typeface="Arial" charset="0"/>
            </a:endParaRPr>
          </a:p>
          <a:p>
            <a:pPr eaLnBrk="1" hangingPunct="1">
              <a:defRPr/>
            </a:pPr>
            <a:r>
              <a:rPr lang="pt-BR" sz="2400" dirty="0">
                <a:solidFill>
                  <a:srgbClr val="002060"/>
                </a:solidFill>
                <a:latin typeface="Calibri"/>
                <a:cs typeface="Arial" charset="0"/>
              </a:rPr>
              <a:t>Não deixe que o mercado dite as regras.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4681905" y="3429000"/>
            <a:ext cx="3758711" cy="193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pt-BR" sz="2400" dirty="0">
                <a:solidFill>
                  <a:srgbClr val="002060"/>
                </a:solidFill>
                <a:latin typeface="Calibri"/>
                <a:cs typeface="Arial" charset="0"/>
              </a:rPr>
              <a:t>O que você pode fazer para </a:t>
            </a:r>
            <a:r>
              <a:rPr lang="pt-BR" sz="2400" dirty="0" err="1">
                <a:solidFill>
                  <a:srgbClr val="002060"/>
                </a:solidFill>
                <a:latin typeface="Calibri"/>
                <a:cs typeface="Arial" charset="0"/>
              </a:rPr>
              <a:t>fidelizar</a:t>
            </a:r>
            <a:r>
              <a:rPr lang="pt-BR" sz="2400" dirty="0">
                <a:solidFill>
                  <a:srgbClr val="002060"/>
                </a:solidFill>
                <a:latin typeface="Calibri"/>
                <a:cs typeface="Arial" charset="0"/>
              </a:rPr>
              <a:t> e também conquistar novos segurados;</a:t>
            </a:r>
          </a:p>
          <a:p>
            <a:pPr eaLnBrk="1" hangingPunct="1">
              <a:defRPr/>
            </a:pPr>
            <a:endParaRPr lang="pt-BR" sz="2400" dirty="0">
              <a:solidFill>
                <a:srgbClr val="002060"/>
              </a:solidFill>
              <a:latin typeface="Calibri"/>
              <a:cs typeface="Arial" charset="0"/>
            </a:endParaRPr>
          </a:p>
          <a:p>
            <a:pPr eaLnBrk="1" hangingPunct="1">
              <a:defRPr/>
            </a:pPr>
            <a:r>
              <a:rPr lang="pt-BR" sz="2400" dirty="0">
                <a:solidFill>
                  <a:srgbClr val="002060"/>
                </a:solidFill>
                <a:latin typeface="Calibri"/>
                <a:cs typeface="Arial" charset="0"/>
              </a:rPr>
              <a:t>Crie, inove, arrisque-se.</a:t>
            </a:r>
          </a:p>
        </p:txBody>
      </p:sp>
      <p:sp>
        <p:nvSpPr>
          <p:cNvPr id="13" name="CaixaDeTexto 12"/>
          <p:cNvSpPr txBox="1"/>
          <p:nvPr/>
        </p:nvSpPr>
        <p:spPr>
          <a:xfrm>
            <a:off x="0" y="5500688"/>
            <a:ext cx="9144000" cy="830262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1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Uma boa idéia não executada é somente mais uma boa idéia, mas quando executada ela pode ser a grande diferença!!</a:t>
            </a:r>
          </a:p>
        </p:txBody>
      </p:sp>
      <p:sp>
        <p:nvSpPr>
          <p:cNvPr id="14" name="Título 1"/>
          <p:cNvSpPr txBox="1">
            <a:spLocks/>
          </p:cNvSpPr>
          <p:nvPr/>
        </p:nvSpPr>
        <p:spPr>
          <a:xfrm>
            <a:off x="-1" y="49758"/>
            <a:ext cx="9127336" cy="642938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5pPr>
            <a:lvl6pPr marL="495285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6pPr>
            <a:lvl7pPr marL="990570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7pPr>
            <a:lvl8pPr marL="1485854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8pPr>
            <a:lvl9pPr marL="1981139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pt-BR" sz="2400" kern="0" dirty="0" smtClean="0">
                <a:solidFill>
                  <a:srgbClr val="002060"/>
                </a:solidFill>
              </a:rPr>
              <a:t>OPORTUNIDADES E PERSPECTIVAS DE NEGÓCIOS</a:t>
            </a:r>
            <a:endParaRPr lang="pt-BR" altLang="pt-BR" sz="2400" kern="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514644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/>
          <p:cNvSpPr txBox="1"/>
          <p:nvPr/>
        </p:nvSpPr>
        <p:spPr>
          <a:xfrm>
            <a:off x="1115616" y="2889251"/>
            <a:ext cx="158261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eaLnBrk="1" hangingPunct="1">
              <a:buFont typeface="Wingdings" panose="05000000000000000000" pitchFamily="2" charset="2"/>
              <a:buChar char="§"/>
              <a:defRPr/>
            </a:pPr>
            <a:r>
              <a:rPr lang="pt-BR" sz="2400" dirty="0">
                <a:solidFill>
                  <a:srgbClr val="002060"/>
                </a:solidFill>
                <a:latin typeface="Calibri"/>
                <a:cs typeface="Arial" charset="0"/>
              </a:rPr>
              <a:t>OUVIR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3890597" y="1643063"/>
            <a:ext cx="4550019" cy="37856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pt-BR" sz="2400" dirty="0">
                <a:solidFill>
                  <a:srgbClr val="002060"/>
                </a:solidFill>
                <a:latin typeface="Calibri"/>
                <a:cs typeface="Arial" charset="0"/>
              </a:rPr>
              <a:t>Ouça o mercado;</a:t>
            </a:r>
          </a:p>
          <a:p>
            <a:pPr eaLnBrk="1" hangingPunct="1">
              <a:defRPr/>
            </a:pPr>
            <a:endParaRPr lang="pt-BR" sz="2400" dirty="0">
              <a:solidFill>
                <a:srgbClr val="002060"/>
              </a:solidFill>
              <a:latin typeface="Calibri"/>
              <a:cs typeface="Arial" charset="0"/>
            </a:endParaRPr>
          </a:p>
          <a:p>
            <a:pPr eaLnBrk="1" hangingPunct="1">
              <a:defRPr/>
            </a:pPr>
            <a:r>
              <a:rPr lang="pt-BR" sz="2400" dirty="0">
                <a:solidFill>
                  <a:srgbClr val="002060"/>
                </a:solidFill>
                <a:latin typeface="Calibri"/>
                <a:cs typeface="Arial" charset="0"/>
              </a:rPr>
              <a:t>Faça uma leitura de médio e longo prazo;</a:t>
            </a:r>
          </a:p>
          <a:p>
            <a:pPr eaLnBrk="1" hangingPunct="1">
              <a:defRPr/>
            </a:pPr>
            <a:endParaRPr lang="pt-BR" sz="2400" dirty="0">
              <a:solidFill>
                <a:srgbClr val="002060"/>
              </a:solidFill>
              <a:latin typeface="Calibri"/>
              <a:cs typeface="Arial" charset="0"/>
            </a:endParaRPr>
          </a:p>
          <a:p>
            <a:pPr eaLnBrk="1" hangingPunct="1">
              <a:defRPr/>
            </a:pPr>
            <a:r>
              <a:rPr lang="pt-BR" sz="2400" dirty="0">
                <a:solidFill>
                  <a:srgbClr val="002060"/>
                </a:solidFill>
                <a:latin typeface="Calibri"/>
                <a:cs typeface="Arial" charset="0"/>
              </a:rPr>
              <a:t>Ouça o seu segurado;</a:t>
            </a:r>
          </a:p>
          <a:p>
            <a:pPr eaLnBrk="1" hangingPunct="1">
              <a:defRPr/>
            </a:pPr>
            <a:endParaRPr lang="pt-BR" sz="2400" dirty="0">
              <a:solidFill>
                <a:srgbClr val="002060"/>
              </a:solidFill>
              <a:latin typeface="Calibri"/>
              <a:cs typeface="Arial" charset="0"/>
            </a:endParaRPr>
          </a:p>
          <a:p>
            <a:pPr eaLnBrk="1" hangingPunct="1">
              <a:defRPr/>
            </a:pPr>
            <a:r>
              <a:rPr lang="pt-BR" sz="2400" dirty="0">
                <a:solidFill>
                  <a:srgbClr val="002060"/>
                </a:solidFill>
                <a:latin typeface="Calibri"/>
                <a:cs typeface="Arial" charset="0"/>
              </a:rPr>
              <a:t>Faça uma leitura de suas necessidades e passe a atendê-lo como um todo.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0" y="5500688"/>
            <a:ext cx="9144000" cy="830262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DEIXE DE TER “X </a:t>
            </a:r>
            <a:r>
              <a:rPr kumimoji="0" lang="pt-BR" sz="24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ITENS</a:t>
            </a:r>
            <a:r>
              <a:rPr kumimoji="0" lang="pt-BR" sz="2400" b="0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SEGURADOS” E PASSE A TER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“XXX </a:t>
            </a:r>
            <a:r>
              <a:rPr kumimoji="0" lang="pt-BR" sz="24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PESSOAS</a:t>
            </a:r>
            <a:r>
              <a:rPr kumimoji="0" lang="pt-BR" sz="2400" b="0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SEGURADAS”</a:t>
            </a:r>
          </a:p>
        </p:txBody>
      </p:sp>
      <p:sp>
        <p:nvSpPr>
          <p:cNvPr id="10" name="Título 1"/>
          <p:cNvSpPr txBox="1">
            <a:spLocks/>
          </p:cNvSpPr>
          <p:nvPr/>
        </p:nvSpPr>
        <p:spPr>
          <a:xfrm>
            <a:off x="-1" y="49758"/>
            <a:ext cx="9127336" cy="642938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5pPr>
            <a:lvl6pPr marL="495285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6pPr>
            <a:lvl7pPr marL="990570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7pPr>
            <a:lvl8pPr marL="1485854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8pPr>
            <a:lvl9pPr marL="1981139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pt-BR" sz="2400" kern="0" dirty="0" smtClean="0">
                <a:solidFill>
                  <a:srgbClr val="002060"/>
                </a:solidFill>
              </a:rPr>
              <a:t>OPORTUNIDADES E PERSPECTIVAS DE NEGÓCIOS</a:t>
            </a:r>
            <a:endParaRPr lang="pt-BR" altLang="pt-BR" sz="2400" kern="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954979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/>
          <p:cNvSpPr txBox="1"/>
          <p:nvPr/>
        </p:nvSpPr>
        <p:spPr>
          <a:xfrm>
            <a:off x="1049147" y="2812331"/>
            <a:ext cx="19275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eaLnBrk="1" hangingPunct="1">
              <a:buFont typeface="Wingdings" panose="05000000000000000000" pitchFamily="2" charset="2"/>
              <a:buChar char="§"/>
              <a:defRPr/>
            </a:pPr>
            <a:r>
              <a:rPr lang="pt-BR" sz="2400" dirty="0">
                <a:solidFill>
                  <a:srgbClr val="002060"/>
                </a:solidFill>
                <a:latin typeface="Calibri"/>
                <a:cs typeface="Arial" charset="0"/>
              </a:rPr>
              <a:t>URGÊNCIA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4022481" y="1196753"/>
            <a:ext cx="4418134" cy="41544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pt-BR" sz="2400" dirty="0">
                <a:solidFill>
                  <a:srgbClr val="002060"/>
                </a:solidFill>
                <a:latin typeface="Calibri"/>
                <a:cs typeface="Arial" charset="0"/>
              </a:rPr>
              <a:t>Implante suas idéias já!</a:t>
            </a:r>
          </a:p>
          <a:p>
            <a:pPr eaLnBrk="1" hangingPunct="1">
              <a:defRPr/>
            </a:pPr>
            <a:endParaRPr lang="pt-BR" sz="2400" dirty="0">
              <a:solidFill>
                <a:srgbClr val="002060"/>
              </a:solidFill>
              <a:latin typeface="Calibri"/>
              <a:cs typeface="Arial" charset="0"/>
            </a:endParaRPr>
          </a:p>
          <a:p>
            <a:pPr eaLnBrk="1" hangingPunct="1">
              <a:defRPr/>
            </a:pPr>
            <a:r>
              <a:rPr lang="pt-BR" sz="2400" dirty="0">
                <a:solidFill>
                  <a:srgbClr val="002060"/>
                </a:solidFill>
                <a:latin typeface="Calibri"/>
                <a:cs typeface="Arial" charset="0"/>
              </a:rPr>
              <a:t>Não as guarde, tenha ATITUDE!</a:t>
            </a:r>
          </a:p>
          <a:p>
            <a:pPr eaLnBrk="1" hangingPunct="1">
              <a:defRPr/>
            </a:pPr>
            <a:endParaRPr lang="pt-BR" sz="2400" dirty="0">
              <a:solidFill>
                <a:srgbClr val="002060"/>
              </a:solidFill>
              <a:latin typeface="Calibri"/>
              <a:cs typeface="Arial" charset="0"/>
            </a:endParaRPr>
          </a:p>
          <a:p>
            <a:pPr eaLnBrk="1" hangingPunct="1">
              <a:defRPr/>
            </a:pPr>
            <a:r>
              <a:rPr lang="pt-BR" sz="2400" dirty="0">
                <a:solidFill>
                  <a:srgbClr val="002060"/>
                </a:solidFill>
                <a:latin typeface="Calibri"/>
                <a:cs typeface="Arial" charset="0"/>
              </a:rPr>
              <a:t>Busque sempre a EXCELÊNCIA!</a:t>
            </a:r>
          </a:p>
          <a:p>
            <a:pPr eaLnBrk="1" hangingPunct="1">
              <a:defRPr/>
            </a:pPr>
            <a:endParaRPr lang="pt-BR" sz="2400" dirty="0">
              <a:solidFill>
                <a:srgbClr val="002060"/>
              </a:solidFill>
              <a:latin typeface="Calibri"/>
              <a:cs typeface="Arial" charset="0"/>
            </a:endParaRPr>
          </a:p>
          <a:p>
            <a:pPr eaLnBrk="1" hangingPunct="1">
              <a:defRPr/>
            </a:pPr>
            <a:r>
              <a:rPr lang="pt-BR" sz="2400" dirty="0">
                <a:solidFill>
                  <a:srgbClr val="002060"/>
                </a:solidFill>
                <a:latin typeface="Calibri"/>
                <a:cs typeface="Arial" charset="0"/>
              </a:rPr>
              <a:t>Crie MOMENTOS MÁGICOS!</a:t>
            </a:r>
          </a:p>
          <a:p>
            <a:pPr eaLnBrk="1" hangingPunct="1">
              <a:defRPr/>
            </a:pPr>
            <a:endParaRPr lang="pt-BR" sz="2400" dirty="0">
              <a:solidFill>
                <a:srgbClr val="002060"/>
              </a:solidFill>
              <a:latin typeface="Calibri"/>
              <a:cs typeface="Arial" charset="0"/>
            </a:endParaRPr>
          </a:p>
          <a:p>
            <a:pPr eaLnBrk="1" hangingPunct="1">
              <a:defRPr/>
            </a:pPr>
            <a:r>
              <a:rPr lang="pt-BR" sz="2400" dirty="0">
                <a:solidFill>
                  <a:srgbClr val="002060"/>
                </a:solidFill>
                <a:latin typeface="Calibri"/>
                <a:cs typeface="Arial" charset="0"/>
              </a:rPr>
              <a:t>Use sua IMAGINAÇÃO!</a:t>
            </a:r>
          </a:p>
          <a:p>
            <a:pPr eaLnBrk="1" hangingPunct="1">
              <a:defRPr/>
            </a:pPr>
            <a:endParaRPr lang="pt-BR" sz="2400" dirty="0">
              <a:solidFill>
                <a:srgbClr val="002060"/>
              </a:solidFill>
              <a:latin typeface="Calibri"/>
              <a:cs typeface="Arial" charset="0"/>
            </a:endParaRPr>
          </a:p>
          <a:p>
            <a:pPr eaLnBrk="1" hangingPunct="1">
              <a:defRPr/>
            </a:pPr>
            <a:r>
              <a:rPr lang="pt-BR" sz="2400" dirty="0">
                <a:solidFill>
                  <a:srgbClr val="002060"/>
                </a:solidFill>
                <a:latin typeface="Calibri"/>
                <a:cs typeface="Arial" charset="0"/>
              </a:rPr>
              <a:t>FIDELIZE seus segurados!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0" y="5753101"/>
            <a:ext cx="9144000" cy="461963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1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ENFIM, FAÇA JÁ A DIFERENÇA!!!!</a:t>
            </a:r>
          </a:p>
        </p:txBody>
      </p:sp>
      <p:sp>
        <p:nvSpPr>
          <p:cNvPr id="10" name="Título 1"/>
          <p:cNvSpPr txBox="1">
            <a:spLocks/>
          </p:cNvSpPr>
          <p:nvPr/>
        </p:nvSpPr>
        <p:spPr>
          <a:xfrm>
            <a:off x="-1" y="49758"/>
            <a:ext cx="9127336" cy="642938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5pPr>
            <a:lvl6pPr marL="495285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6pPr>
            <a:lvl7pPr marL="990570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7pPr>
            <a:lvl8pPr marL="1485854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8pPr>
            <a:lvl9pPr marL="1981139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pt-BR" sz="2400" kern="0" dirty="0" smtClean="0">
                <a:solidFill>
                  <a:srgbClr val="002060"/>
                </a:solidFill>
              </a:rPr>
              <a:t>OPORTUNIDADES E PERSPECTIVAS DE NEGÓCIOS</a:t>
            </a:r>
            <a:endParaRPr lang="pt-BR" altLang="pt-BR" sz="2400" kern="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228273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0" y="1214439"/>
            <a:ext cx="9144000" cy="193833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pt-BR" sz="4000" i="1" dirty="0">
                <a:solidFill>
                  <a:srgbClr val="FF0000"/>
                </a:solidFill>
              </a:rPr>
              <a:t>Excelência em Serviços é uma busca constante, e independe do porte de sua corretora de seguros!</a:t>
            </a:r>
          </a:p>
        </p:txBody>
      </p:sp>
      <p:pic>
        <p:nvPicPr>
          <p:cNvPr id="3" name="Picture 2" descr="C:\Users\Rogerio\Desktop\CONEC\APRESENTAÇÃO TGL - CONEC 2010\images\onde-est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6385" y="3390901"/>
            <a:ext cx="5429250" cy="31099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-1" y="49758"/>
            <a:ext cx="9127336" cy="642938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5pPr>
            <a:lvl6pPr marL="495285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6pPr>
            <a:lvl7pPr marL="990570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7pPr>
            <a:lvl8pPr marL="1485854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8pPr>
            <a:lvl9pPr marL="1981139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2244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pt-BR" sz="2400" kern="0" dirty="0" smtClean="0">
                <a:solidFill>
                  <a:srgbClr val="002060"/>
                </a:solidFill>
              </a:rPr>
              <a:t>OPORTUNIDADES E PERSPECTIVAS DE NEGÓCIOS</a:t>
            </a:r>
            <a:endParaRPr lang="pt-BR" altLang="pt-BR" sz="2400" kern="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73211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 bwMode="auto">
          <a:xfrm>
            <a:off x="1" y="44625"/>
            <a:ext cx="7500938" cy="69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BUSCANDO OPORTUNIDADES:</a:t>
            </a:r>
            <a:endParaRPr lang="pt-BR" sz="24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253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28540466"/>
              </p:ext>
            </p:extLst>
          </p:nvPr>
        </p:nvGraphicFramePr>
        <p:xfrm>
          <a:off x="2209800" y="764704"/>
          <a:ext cx="4724400" cy="6039322"/>
        </p:xfrm>
        <a:graphic>
          <a:graphicData uri="http://schemas.openxmlformats.org/presentationml/2006/ole">
            <p:oleObj spid="_x0000_s1034" name="Acrobat Document" r:id="rId3" imgW="4723810" imgH="6752381" progId="AcroExch.Document.7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273797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tângulo 2"/>
          <p:cNvSpPr>
            <a:spLocks noChangeArrowheads="1"/>
          </p:cNvSpPr>
          <p:nvPr/>
        </p:nvSpPr>
        <p:spPr bwMode="auto">
          <a:xfrm>
            <a:off x="755650" y="1196975"/>
            <a:ext cx="77041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pt-BR" sz="2400" b="1" i="1">
                <a:solidFill>
                  <a:srgbClr val="FF0000"/>
                </a:solidFill>
              </a:rPr>
              <a:t>O MERCADO AINDA CARREGA ALGUNS VELHOS MITOS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4429125" y="3030538"/>
            <a:ext cx="3786188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kern="0" dirty="0">
                <a:solidFill>
                  <a:srgbClr val="1F497D">
                    <a:lumMod val="50000"/>
                  </a:srgbClr>
                </a:solidFill>
                <a:latin typeface="Calibri"/>
                <a:cs typeface="+mn-cs"/>
              </a:rPr>
              <a:t>Seguro de Vida é mais difícil de se </a:t>
            </a:r>
            <a:r>
              <a:rPr lang="pt-BR" sz="2400" b="1" kern="0" dirty="0">
                <a:solidFill>
                  <a:srgbClr val="00B050"/>
                </a:solidFill>
                <a:latin typeface="Calibri"/>
                <a:cs typeface="+mn-cs"/>
              </a:rPr>
              <a:t>vender</a:t>
            </a:r>
            <a:r>
              <a:rPr lang="pt-BR" sz="2400" b="1" kern="0" dirty="0">
                <a:solidFill>
                  <a:srgbClr val="1F497D">
                    <a:lumMod val="50000"/>
                  </a:srgbClr>
                </a:solidFill>
                <a:latin typeface="Calibri"/>
                <a:cs typeface="+mn-cs"/>
              </a:rPr>
              <a:t>....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323850" y="2093913"/>
            <a:ext cx="4143375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kern="0" dirty="0">
                <a:solidFill>
                  <a:srgbClr val="1F497D">
                    <a:lumMod val="50000"/>
                  </a:srgbClr>
                </a:solidFill>
                <a:latin typeface="Calibri"/>
                <a:cs typeface="+mn-cs"/>
              </a:rPr>
              <a:t>Quem vende Auto não </a:t>
            </a:r>
            <a:r>
              <a:rPr lang="pt-BR" sz="2400" b="1" kern="0" dirty="0">
                <a:solidFill>
                  <a:srgbClr val="00B050"/>
                </a:solidFill>
                <a:latin typeface="Calibri"/>
                <a:cs typeface="+mn-cs"/>
              </a:rPr>
              <a:t>vende</a:t>
            </a:r>
            <a:r>
              <a:rPr lang="pt-BR" sz="2400" b="1" kern="0" dirty="0">
                <a:solidFill>
                  <a:srgbClr val="1F497D">
                    <a:lumMod val="50000"/>
                  </a:srgbClr>
                </a:solidFill>
                <a:latin typeface="Calibri"/>
                <a:cs typeface="+mn-cs"/>
              </a:rPr>
              <a:t> Benefícios...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323850" y="4181475"/>
            <a:ext cx="4357688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kern="0" dirty="0">
                <a:solidFill>
                  <a:srgbClr val="1F497D">
                    <a:lumMod val="50000"/>
                  </a:srgbClr>
                </a:solidFill>
                <a:latin typeface="Calibri"/>
                <a:cs typeface="+mn-cs"/>
              </a:rPr>
              <a:t>A </a:t>
            </a:r>
            <a:r>
              <a:rPr lang="pt-BR" sz="2400" b="1" kern="0" dirty="0">
                <a:solidFill>
                  <a:srgbClr val="00B050"/>
                </a:solidFill>
                <a:latin typeface="Calibri"/>
                <a:cs typeface="+mn-cs"/>
              </a:rPr>
              <a:t>venda</a:t>
            </a:r>
            <a:r>
              <a:rPr lang="pt-BR" sz="2400" b="1" kern="0" dirty="0">
                <a:solidFill>
                  <a:srgbClr val="1F497D">
                    <a:lumMod val="50000"/>
                  </a:srgbClr>
                </a:solidFill>
                <a:latin typeface="Calibri"/>
                <a:cs typeface="+mn-cs"/>
              </a:rPr>
              <a:t>  da Previdência Privada  não remunera bem o corretor....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4286250" y="5478463"/>
            <a:ext cx="4286250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kern="0" dirty="0">
                <a:solidFill>
                  <a:srgbClr val="1F497D">
                    <a:lumMod val="50000"/>
                  </a:srgbClr>
                </a:solidFill>
                <a:latin typeface="Calibri"/>
                <a:cs typeface="+mn-cs"/>
              </a:rPr>
              <a:t>Corretor  que </a:t>
            </a:r>
            <a:r>
              <a:rPr lang="pt-BR" sz="2400" b="1" kern="0" dirty="0">
                <a:solidFill>
                  <a:srgbClr val="00B050"/>
                </a:solidFill>
                <a:latin typeface="Calibri"/>
                <a:cs typeface="+mn-cs"/>
              </a:rPr>
              <a:t>vende</a:t>
            </a:r>
            <a:r>
              <a:rPr lang="pt-BR" sz="2400" b="1" kern="0" dirty="0">
                <a:solidFill>
                  <a:srgbClr val="1F497D">
                    <a:lumMod val="50000"/>
                  </a:srgbClr>
                </a:solidFill>
                <a:latin typeface="Calibri"/>
                <a:cs typeface="+mn-cs"/>
              </a:rPr>
              <a:t> Vida é o “corretor pastinha”....</a:t>
            </a:r>
          </a:p>
        </p:txBody>
      </p:sp>
    </p:spTree>
    <p:extLst>
      <p:ext uri="{BB962C8B-B14F-4D97-AF65-F5344CB8AC3E}">
        <p14:creationId xmlns:p14="http://schemas.microsoft.com/office/powerpoint/2010/main" xmlns="" val="56211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3" y="928688"/>
            <a:ext cx="4000500" cy="559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0564" y="857252"/>
            <a:ext cx="4143375" cy="592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ítulo 1"/>
          <p:cNvSpPr txBox="1">
            <a:spLocks/>
          </p:cNvSpPr>
          <p:nvPr/>
        </p:nvSpPr>
        <p:spPr bwMode="auto">
          <a:xfrm>
            <a:off x="1" y="44625"/>
            <a:ext cx="7500938" cy="69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BUSCANDO OPORTUNIDADES:</a:t>
            </a:r>
            <a:endParaRPr lang="pt-BR" sz="24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08259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5"/>
          <p:cNvGrpSpPr/>
          <p:nvPr/>
        </p:nvGrpSpPr>
        <p:grpSpPr>
          <a:xfrm>
            <a:off x="500063" y="1143022"/>
            <a:ext cx="8175625" cy="5357812"/>
            <a:chOff x="500063" y="1143022"/>
            <a:chExt cx="8175625" cy="5357812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4" name="Título 1"/>
            <p:cNvSpPr txBox="1">
              <a:spLocks/>
            </p:cNvSpPr>
            <p:nvPr/>
          </p:nvSpPr>
          <p:spPr>
            <a:xfrm>
              <a:off x="500063" y="2928959"/>
              <a:ext cx="8175625" cy="3571875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pt-BR" sz="3300" dirty="0">
                  <a:solidFill>
                    <a:srgbClr val="002060"/>
                  </a:solidFill>
                  <a:latin typeface="+mj-lt"/>
                  <a:ea typeface="+mj-ea"/>
                  <a:cs typeface="+mj-cs"/>
                </a:rPr>
                <a:t>PROGRAMA DE BENEFÍCIOS PARA</a:t>
              </a:r>
              <a:br>
                <a:rPr lang="pt-BR" sz="3300" dirty="0">
                  <a:solidFill>
                    <a:srgbClr val="002060"/>
                  </a:solidFill>
                  <a:latin typeface="+mj-lt"/>
                  <a:ea typeface="+mj-ea"/>
                  <a:cs typeface="+mj-cs"/>
                </a:rPr>
              </a:br>
              <a:r>
                <a:rPr lang="pt-BR" sz="3300" dirty="0">
                  <a:solidFill>
                    <a:srgbClr val="002060"/>
                  </a:solidFill>
                  <a:latin typeface="+mj-lt"/>
                  <a:ea typeface="+mj-ea"/>
                  <a:cs typeface="+mj-cs"/>
                </a:rPr>
                <a:t>PEQUENOS E MÉDIOS EMPRESÁRIOS</a:t>
              </a:r>
              <a:br>
                <a:rPr lang="pt-BR" sz="3300" dirty="0">
                  <a:solidFill>
                    <a:srgbClr val="002060"/>
                  </a:solidFill>
                  <a:latin typeface="+mj-lt"/>
                  <a:ea typeface="+mj-ea"/>
                  <a:cs typeface="+mj-cs"/>
                </a:rPr>
              </a:br>
              <a:r>
                <a:rPr lang="pt-BR" sz="3300" dirty="0">
                  <a:solidFill>
                    <a:srgbClr val="002060"/>
                  </a:solidFill>
                  <a:latin typeface="+mj-lt"/>
                  <a:ea typeface="+mj-ea"/>
                  <a:cs typeface="+mj-cs"/>
                </a:rPr>
                <a:t/>
              </a:r>
              <a:br>
                <a:rPr lang="pt-BR" sz="3300" dirty="0">
                  <a:solidFill>
                    <a:srgbClr val="002060"/>
                  </a:solidFill>
                  <a:latin typeface="+mj-lt"/>
                  <a:ea typeface="+mj-ea"/>
                  <a:cs typeface="+mj-cs"/>
                </a:rPr>
              </a:br>
              <a:r>
                <a:rPr lang="pt-BR" sz="2800" b="1" dirty="0">
                  <a:solidFill>
                    <a:srgbClr val="002060"/>
                  </a:solidFill>
                  <a:latin typeface="+mj-lt"/>
                  <a:ea typeface="+mj-ea"/>
                  <a:cs typeface="+mj-cs"/>
                </a:rPr>
                <a:t>SUA EMPRESA EM SINTONIA COM O MERCADO</a:t>
              </a:r>
              <a:r>
                <a:rPr lang="pt-BR" sz="3300" b="1" dirty="0">
                  <a:solidFill>
                    <a:srgbClr val="002060"/>
                  </a:solidFill>
                  <a:latin typeface="+mj-lt"/>
                  <a:ea typeface="+mj-ea"/>
                  <a:cs typeface="+mj-cs"/>
                </a:rPr>
                <a:t/>
              </a:r>
              <a:br>
                <a:rPr lang="pt-BR" sz="3300" b="1" dirty="0">
                  <a:solidFill>
                    <a:srgbClr val="002060"/>
                  </a:solidFill>
                  <a:latin typeface="+mj-lt"/>
                  <a:ea typeface="+mj-ea"/>
                  <a:cs typeface="+mj-cs"/>
                </a:rPr>
              </a:br>
              <a:r>
                <a:rPr lang="pt-BR" sz="3300" dirty="0">
                  <a:solidFill>
                    <a:srgbClr val="002060"/>
                  </a:solidFill>
                  <a:latin typeface="+mj-lt"/>
                  <a:ea typeface="+mj-ea"/>
                  <a:cs typeface="+mj-cs"/>
                </a:rPr>
                <a:t/>
              </a:r>
              <a:br>
                <a:rPr lang="pt-BR" sz="3300" dirty="0">
                  <a:solidFill>
                    <a:srgbClr val="002060"/>
                  </a:solidFill>
                  <a:latin typeface="+mj-lt"/>
                  <a:ea typeface="+mj-ea"/>
                  <a:cs typeface="+mj-cs"/>
                </a:rPr>
              </a:br>
              <a:r>
                <a:rPr lang="pt-BR" sz="3300" dirty="0">
                  <a:solidFill>
                    <a:srgbClr val="002060"/>
                  </a:solidFill>
                  <a:latin typeface="+mj-lt"/>
                  <a:ea typeface="+mj-ea"/>
                  <a:cs typeface="+mj-cs"/>
                </a:rPr>
                <a:t>Captação e Retenção de Talentos</a:t>
              </a:r>
            </a:p>
          </p:txBody>
        </p:sp>
        <p:pic>
          <p:nvPicPr>
            <p:cNvPr id="5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19300" y="1143022"/>
              <a:ext cx="5053013" cy="1665287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</p:pic>
      </p:grpSp>
      <p:sp>
        <p:nvSpPr>
          <p:cNvPr id="6" name="Título 1"/>
          <p:cNvSpPr txBox="1">
            <a:spLocks/>
          </p:cNvSpPr>
          <p:nvPr/>
        </p:nvSpPr>
        <p:spPr bwMode="auto">
          <a:xfrm>
            <a:off x="1" y="44625"/>
            <a:ext cx="7500938" cy="69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BUSCANDO OPORTUNIDADES:</a:t>
            </a:r>
            <a:endParaRPr lang="pt-BR" sz="24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8772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8"/>
          <p:cNvGrpSpPr/>
          <p:nvPr/>
        </p:nvGrpSpPr>
        <p:grpSpPr>
          <a:xfrm>
            <a:off x="395288" y="860451"/>
            <a:ext cx="8353425" cy="5997575"/>
            <a:chOff x="395288" y="860449"/>
            <a:chExt cx="8353425" cy="5997575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6" name="Título 2"/>
            <p:cNvSpPr txBox="1">
              <a:spLocks/>
            </p:cNvSpPr>
            <p:nvPr/>
          </p:nvSpPr>
          <p:spPr>
            <a:xfrm>
              <a:off x="395288" y="2649561"/>
              <a:ext cx="8353425" cy="4208463"/>
            </a:xfrm>
            <a:prstGeom prst="rect">
              <a:avLst/>
            </a:prstGeom>
          </p:spPr>
          <p:txBody>
            <a:bodyPr anchor="ctr">
              <a:normAutofit/>
            </a:bodyPr>
            <a:lstStyle/>
            <a:p>
              <a:pPr algn="just" fontAlgn="auto">
                <a:spcAft>
                  <a:spcPts val="0"/>
                </a:spcAft>
                <a:defRPr/>
              </a:pPr>
              <a:r>
                <a:rPr lang="pt-BR" sz="2000" dirty="0">
                  <a:solidFill>
                    <a:srgbClr val="002060"/>
                  </a:solidFill>
                  <a:latin typeface="+mj-lt"/>
                  <a:ea typeface="+mj-ea"/>
                  <a:cs typeface="+mj-cs"/>
                </a:rPr>
                <a:t>O aquecimento da economia brasileira provocou uma enorme mudança no posicionamento e no desafio das empresas. </a:t>
              </a:r>
            </a:p>
            <a:p>
              <a:pPr algn="just" fontAlgn="auto">
                <a:spcAft>
                  <a:spcPts val="0"/>
                </a:spcAft>
                <a:defRPr/>
              </a:pPr>
              <a:endParaRPr lang="pt-BR" sz="2000" dirty="0">
                <a:solidFill>
                  <a:srgbClr val="002060"/>
                </a:solidFill>
                <a:latin typeface="+mj-lt"/>
                <a:ea typeface="+mj-ea"/>
                <a:cs typeface="+mj-cs"/>
              </a:endParaRPr>
            </a:p>
            <a:p>
              <a:pPr algn="just" fontAlgn="auto">
                <a:spcAft>
                  <a:spcPts val="0"/>
                </a:spcAft>
                <a:defRPr/>
              </a:pPr>
              <a:r>
                <a:rPr lang="pt-BR" sz="2000" b="1" dirty="0">
                  <a:solidFill>
                    <a:srgbClr val="002060"/>
                  </a:solidFill>
                  <a:latin typeface="+mj-lt"/>
                  <a:ea typeface="+mj-ea"/>
                  <a:cs typeface="+mj-cs"/>
                </a:rPr>
                <a:t>Nos anos 80, crescia quem tinha acesso ao capital</a:t>
              </a:r>
              <a:r>
                <a:rPr lang="pt-BR" sz="2000" dirty="0">
                  <a:solidFill>
                    <a:srgbClr val="002060"/>
                  </a:solidFill>
                  <a:latin typeface="+mj-lt"/>
                  <a:ea typeface="+mj-ea"/>
                  <a:cs typeface="+mj-cs"/>
                </a:rPr>
                <a:t>, depois, </a:t>
              </a:r>
              <a:r>
                <a:rPr lang="pt-BR" sz="2000" b="1" dirty="0">
                  <a:solidFill>
                    <a:srgbClr val="002060"/>
                  </a:solidFill>
                  <a:latin typeface="+mj-lt"/>
                  <a:ea typeface="+mj-ea"/>
                  <a:cs typeface="+mj-cs"/>
                </a:rPr>
                <a:t>nos anos 90, foi a vez da tecnologia impulsionar a expansão das empresas.</a:t>
              </a:r>
            </a:p>
            <a:p>
              <a:pPr algn="just" fontAlgn="auto">
                <a:spcAft>
                  <a:spcPts val="0"/>
                </a:spcAft>
                <a:defRPr/>
              </a:pPr>
              <a:endParaRPr lang="pt-BR" sz="2000" dirty="0">
                <a:solidFill>
                  <a:srgbClr val="002060"/>
                </a:solidFill>
                <a:latin typeface="+mj-lt"/>
                <a:ea typeface="+mj-ea"/>
                <a:cs typeface="+mj-cs"/>
              </a:endParaRPr>
            </a:p>
            <a:p>
              <a:pPr algn="just" fontAlgn="auto">
                <a:spcAft>
                  <a:spcPts val="0"/>
                </a:spcAft>
                <a:defRPr/>
              </a:pPr>
              <a:r>
                <a:rPr lang="pt-BR" sz="2000" b="1" dirty="0">
                  <a:solidFill>
                    <a:srgbClr val="002060"/>
                  </a:solidFill>
                  <a:latin typeface="+mj-lt"/>
                  <a:ea typeface="+mj-ea"/>
                  <a:cs typeface="+mj-cs"/>
                </a:rPr>
                <a:t>Agora, nos anos 2000, é a vez das equipes talentosas</a:t>
              </a:r>
              <a:r>
                <a:rPr lang="pt-BR" sz="2000" dirty="0">
                  <a:solidFill>
                    <a:srgbClr val="002060"/>
                  </a:solidFill>
                  <a:latin typeface="+mj-lt"/>
                  <a:ea typeface="+mj-ea"/>
                  <a:cs typeface="+mj-cs"/>
                </a:rPr>
                <a:t>, já que o capital e a tecnologia estarem acessíveis.</a:t>
              </a:r>
            </a:p>
            <a:p>
              <a:pPr algn="just" fontAlgn="auto">
                <a:spcAft>
                  <a:spcPts val="0"/>
                </a:spcAft>
                <a:defRPr/>
              </a:pPr>
              <a:endParaRPr lang="pt-BR" sz="2000" dirty="0">
                <a:solidFill>
                  <a:srgbClr val="002060"/>
                </a:solidFill>
                <a:latin typeface="+mj-lt"/>
                <a:ea typeface="+mj-ea"/>
                <a:cs typeface="+mj-cs"/>
              </a:endParaRPr>
            </a:p>
            <a:p>
              <a:pPr algn="just" fontAlgn="auto">
                <a:spcAft>
                  <a:spcPts val="0"/>
                </a:spcAft>
                <a:defRPr/>
              </a:pPr>
              <a:r>
                <a:rPr lang="pt-BR" sz="2000" dirty="0">
                  <a:solidFill>
                    <a:srgbClr val="002060"/>
                  </a:solidFill>
                  <a:latin typeface="+mj-lt"/>
                  <a:ea typeface="+mj-ea"/>
                  <a:cs typeface="+mj-cs"/>
                </a:rPr>
                <a:t>Desta forma, </a:t>
              </a:r>
              <a:r>
                <a:rPr lang="pt-BR" sz="2000" b="1" dirty="0">
                  <a:solidFill>
                    <a:srgbClr val="002060"/>
                  </a:solidFill>
                  <a:latin typeface="+mj-lt"/>
                  <a:ea typeface="+mj-ea"/>
                  <a:cs typeface="+mj-cs"/>
                </a:rPr>
                <a:t>perder um funcionário estratégico pode custar muito caro, bem mais do que o investimento feito nele</a:t>
              </a:r>
              <a:r>
                <a:rPr lang="pt-BR" sz="2000" dirty="0">
                  <a:solidFill>
                    <a:srgbClr val="002060"/>
                  </a:solidFill>
                  <a:latin typeface="+mj-lt"/>
                  <a:ea typeface="+mj-ea"/>
                  <a:cs typeface="+mj-cs"/>
                </a:rPr>
                <a:t>, principalmente se ele se transferir para um concorrente. </a:t>
              </a:r>
            </a:p>
          </p:txBody>
        </p:sp>
        <p:pic>
          <p:nvPicPr>
            <p:cNvPr id="7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714625" y="860449"/>
              <a:ext cx="3241675" cy="1068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ítulo 1"/>
            <p:cNvSpPr txBox="1">
              <a:spLocks/>
            </p:cNvSpPr>
            <p:nvPr/>
          </p:nvSpPr>
          <p:spPr bwMode="auto">
            <a:xfrm>
              <a:off x="857250" y="2071711"/>
              <a:ext cx="7348538" cy="785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pt-BR" sz="3200" dirty="0">
                  <a:solidFill>
                    <a:srgbClr val="002060"/>
                  </a:solidFill>
                  <a:latin typeface="+mj-lt"/>
                </a:rPr>
                <a:t>O verdadeiro desafio das empresas</a:t>
              </a:r>
              <a:endParaRPr lang="pt-BR" sz="3200" dirty="0">
                <a:solidFill>
                  <a:srgbClr val="002060"/>
                </a:solidFill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9" name="Título 1"/>
          <p:cNvSpPr txBox="1">
            <a:spLocks/>
          </p:cNvSpPr>
          <p:nvPr/>
        </p:nvSpPr>
        <p:spPr bwMode="auto">
          <a:xfrm>
            <a:off x="1" y="44625"/>
            <a:ext cx="7500938" cy="69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BUSCANDO OPORTUNIDADES:</a:t>
            </a:r>
            <a:endParaRPr lang="pt-BR" sz="24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0245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741" t="9090" r="27654" b="4916"/>
          <a:stretch>
            <a:fillRect/>
          </a:stretch>
        </p:blipFill>
        <p:spPr bwMode="auto">
          <a:xfrm>
            <a:off x="620714" y="1125538"/>
            <a:ext cx="8054975" cy="547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upo 8"/>
          <p:cNvGrpSpPr>
            <a:grpSpLocks/>
          </p:cNvGrpSpPr>
          <p:nvPr/>
        </p:nvGrpSpPr>
        <p:grpSpPr bwMode="auto">
          <a:xfrm>
            <a:off x="1" y="2357439"/>
            <a:ext cx="9109075" cy="3500299"/>
            <a:chOff x="0" y="2357430"/>
            <a:chExt cx="9109075" cy="3500324"/>
          </a:xfrm>
        </p:grpSpPr>
        <p:sp>
          <p:nvSpPr>
            <p:cNvPr id="6" name="CaixaDeTexto 2"/>
            <p:cNvSpPr txBox="1">
              <a:spLocks noChangeArrowheads="1"/>
            </p:cNvSpPr>
            <p:nvPr/>
          </p:nvSpPr>
          <p:spPr bwMode="auto">
            <a:xfrm>
              <a:off x="0" y="2357430"/>
              <a:ext cx="9109075" cy="1579573"/>
            </a:xfrm>
            <a:prstGeom prst="snip2DiagRect">
              <a:avLst/>
            </a:prstGeom>
            <a:ln>
              <a:headEnd/>
              <a:tailEnd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pt-BR" sz="2000" dirty="0">
                  <a:solidFill>
                    <a:srgbClr val="002060"/>
                  </a:solidFill>
                </a:rPr>
                <a:t>QUALQUER UMA DESSAS ESTRATÉGIAS REQUEREM INVESTIMENTOS, DEDICAÇÃO, ESPECIALIZAÇÃO, MATERIAL HUMANO.......PORÉM SÃO DE EXTREMA IMPORTÂNCIA E </a:t>
              </a:r>
            </a:p>
            <a:p>
              <a:pPr algn="ctr">
                <a:defRPr/>
              </a:pPr>
              <a:r>
                <a:rPr lang="pt-BR" sz="2000" dirty="0">
                  <a:solidFill>
                    <a:srgbClr val="002060"/>
                  </a:solidFill>
                </a:rPr>
                <a:t>PROMOVEM O DIFERENCIAL.</a:t>
              </a:r>
            </a:p>
          </p:txBody>
        </p:sp>
        <p:sp>
          <p:nvSpPr>
            <p:cNvPr id="7" name="CaixaDeTexto 2"/>
            <p:cNvSpPr txBox="1">
              <a:spLocks noChangeArrowheads="1"/>
            </p:cNvSpPr>
            <p:nvPr/>
          </p:nvSpPr>
          <p:spPr bwMode="auto">
            <a:xfrm>
              <a:off x="0" y="4278319"/>
              <a:ext cx="9109075" cy="1579435"/>
            </a:xfrm>
            <a:prstGeom prst="snip2DiagRect">
              <a:avLst/>
            </a:prstGeom>
            <a:ln>
              <a:headEnd/>
              <a:tailEnd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pt-BR" sz="2000" dirty="0">
                  <a:solidFill>
                    <a:srgbClr val="002060"/>
                  </a:solidFill>
                </a:rPr>
                <a:t>AGREGAR AO SEU PORTFÓLIO UMA </a:t>
              </a:r>
              <a:r>
                <a:rPr lang="pt-BR" sz="2000" b="1" dirty="0">
                  <a:solidFill>
                    <a:srgbClr val="002060"/>
                  </a:solidFill>
                </a:rPr>
                <a:t>CONSULTORIA EM SEGUROS E BENEFÍCIOS</a:t>
              </a:r>
            </a:p>
            <a:p>
              <a:pPr algn="ctr">
                <a:defRPr/>
              </a:pPr>
              <a:r>
                <a:rPr lang="pt-BR" sz="2000" dirty="0">
                  <a:solidFill>
                    <a:srgbClr val="002060"/>
                  </a:solidFill>
                </a:rPr>
                <a:t>É UM GRANDE DIFERENCIAL QUE SUA EMPRESA </a:t>
              </a:r>
            </a:p>
            <a:p>
              <a:pPr algn="ctr">
                <a:defRPr/>
              </a:pPr>
              <a:r>
                <a:rPr lang="pt-BR" sz="2000" dirty="0">
                  <a:solidFill>
                    <a:srgbClr val="002060"/>
                  </a:solidFill>
                </a:rPr>
                <a:t>PODE IMPLANTAR IMEDIATAMENTE, </a:t>
              </a:r>
              <a:r>
                <a:rPr lang="pt-BR" sz="2000" b="1" dirty="0">
                  <a:solidFill>
                    <a:srgbClr val="002060"/>
                  </a:solidFill>
                </a:rPr>
                <a:t>SEM NENHUM INVESTIMENTO, </a:t>
              </a:r>
            </a:p>
            <a:p>
              <a:pPr algn="ctr">
                <a:defRPr/>
              </a:pPr>
              <a:r>
                <a:rPr lang="pt-BR" sz="2000" b="1" dirty="0">
                  <a:solidFill>
                    <a:srgbClr val="002060"/>
                  </a:solidFill>
                </a:rPr>
                <a:t>SEM NENHUM ÔNUS</a:t>
              </a:r>
              <a:r>
                <a:rPr lang="pt-BR" sz="2000" dirty="0">
                  <a:solidFill>
                    <a:srgbClr val="002060"/>
                  </a:solidFill>
                </a:rPr>
                <a:t>!</a:t>
              </a:r>
            </a:p>
          </p:txBody>
        </p:sp>
      </p:grpSp>
      <p:sp>
        <p:nvSpPr>
          <p:cNvPr id="8" name="Título 1"/>
          <p:cNvSpPr txBox="1">
            <a:spLocks/>
          </p:cNvSpPr>
          <p:nvPr/>
        </p:nvSpPr>
        <p:spPr bwMode="auto">
          <a:xfrm>
            <a:off x="1" y="44625"/>
            <a:ext cx="7500938" cy="69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BUSCANDO OPORTUNIDADES:</a:t>
            </a:r>
            <a:endParaRPr lang="pt-BR" sz="24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641321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7"/>
          <p:cNvGrpSpPr>
            <a:grpSpLocks/>
          </p:cNvGrpSpPr>
          <p:nvPr/>
        </p:nvGrpSpPr>
        <p:grpSpPr bwMode="auto">
          <a:xfrm>
            <a:off x="285750" y="831850"/>
            <a:ext cx="8643938" cy="3525838"/>
            <a:chOff x="285720" y="831514"/>
            <a:chExt cx="8858280" cy="3526180"/>
          </a:xfrm>
        </p:grpSpPr>
        <p:sp>
          <p:nvSpPr>
            <p:cNvPr id="24583" name="CaixaDeTexto 2"/>
            <p:cNvSpPr txBox="1">
              <a:spLocks noChangeArrowheads="1"/>
            </p:cNvSpPr>
            <p:nvPr/>
          </p:nvSpPr>
          <p:spPr bwMode="auto">
            <a:xfrm>
              <a:off x="5072066" y="1700213"/>
              <a:ext cx="4071934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pt-BR" altLang="pt-BR" sz="3600" b="1" i="1">
                  <a:solidFill>
                    <a:srgbClr val="002060"/>
                  </a:solidFill>
                  <a:latin typeface="Calibri" pitchFamily="34" charset="0"/>
                </a:rPr>
                <a:t>Seguro Escolar</a:t>
              </a:r>
            </a:p>
            <a:p>
              <a:pPr algn="ctr" eaLnBrk="1" hangingPunct="1"/>
              <a:r>
                <a:rPr lang="pt-BR" altLang="pt-BR" sz="3600" b="1" i="1">
                  <a:solidFill>
                    <a:srgbClr val="002060"/>
                  </a:solidFill>
                  <a:latin typeface="Calibri" pitchFamily="34" charset="0"/>
                </a:rPr>
                <a:t>e Educacional</a:t>
              </a:r>
              <a:endParaRPr lang="pt-BR" altLang="pt-BR" sz="3600" i="1">
                <a:solidFill>
                  <a:srgbClr val="002060"/>
                </a:solidFill>
                <a:latin typeface="Calibri" pitchFamily="34" charset="0"/>
              </a:endParaRPr>
            </a:p>
          </p:txBody>
        </p:sp>
        <p:pic>
          <p:nvPicPr>
            <p:cNvPr id="24584" name="Picture 6" descr="C:\Users\Rogerio\Pictures\Educacional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720" y="831514"/>
              <a:ext cx="4639710" cy="3526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Grupo 8"/>
          <p:cNvGrpSpPr>
            <a:grpSpLocks/>
          </p:cNvGrpSpPr>
          <p:nvPr/>
        </p:nvGrpSpPr>
        <p:grpSpPr bwMode="auto">
          <a:xfrm>
            <a:off x="153988" y="4143375"/>
            <a:ext cx="8704262" cy="2571750"/>
            <a:chOff x="0" y="3929066"/>
            <a:chExt cx="8704699" cy="2571768"/>
          </a:xfrm>
        </p:grpSpPr>
        <p:sp>
          <p:nvSpPr>
            <p:cNvPr id="24581" name="CaixaDeTexto 4"/>
            <p:cNvSpPr txBox="1">
              <a:spLocks noChangeArrowheads="1"/>
            </p:cNvSpPr>
            <p:nvPr/>
          </p:nvSpPr>
          <p:spPr bwMode="auto">
            <a:xfrm>
              <a:off x="0" y="5354655"/>
              <a:ext cx="5724525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pt-BR" altLang="pt-BR" sz="3600" b="1" i="1">
                  <a:solidFill>
                    <a:srgbClr val="FF0000"/>
                  </a:solidFill>
                  <a:latin typeface="Calibri" pitchFamily="34" charset="0"/>
                </a:rPr>
                <a:t>Sucessão Empresarial</a:t>
              </a:r>
              <a:endParaRPr lang="pt-BR" altLang="pt-BR" sz="3600" i="1">
                <a:solidFill>
                  <a:srgbClr val="FF0000"/>
                </a:solidFill>
                <a:latin typeface="Calibri" pitchFamily="34" charset="0"/>
              </a:endParaRPr>
            </a:p>
          </p:txBody>
        </p:sp>
        <p:pic>
          <p:nvPicPr>
            <p:cNvPr id="24582" name="Picture 8" descr="http://www.rporto.com.br/wp-content/uploads/sucessao-e-reten%C3%A7ao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9256" y="3929066"/>
              <a:ext cx="3275443" cy="2571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ítulo 1"/>
          <p:cNvSpPr txBox="1">
            <a:spLocks/>
          </p:cNvSpPr>
          <p:nvPr/>
        </p:nvSpPr>
        <p:spPr bwMode="auto">
          <a:xfrm>
            <a:off x="1" y="44625"/>
            <a:ext cx="7500938" cy="69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BUSCANDO OPORTUNIDADES:</a:t>
            </a:r>
            <a:endParaRPr lang="pt-BR" sz="24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671163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0"/>
          <p:cNvGrpSpPr>
            <a:grpSpLocks/>
          </p:cNvGrpSpPr>
          <p:nvPr/>
        </p:nvGrpSpPr>
        <p:grpSpPr bwMode="auto">
          <a:xfrm>
            <a:off x="182564" y="2660650"/>
            <a:ext cx="8675687" cy="4197350"/>
            <a:chOff x="0" y="2660297"/>
            <a:chExt cx="8675916" cy="4197703"/>
          </a:xfrm>
        </p:grpSpPr>
        <p:sp>
          <p:nvSpPr>
            <p:cNvPr id="25607" name="CaixaDeTexto 4"/>
            <p:cNvSpPr txBox="1">
              <a:spLocks noChangeArrowheads="1"/>
            </p:cNvSpPr>
            <p:nvPr/>
          </p:nvSpPr>
          <p:spPr bwMode="auto">
            <a:xfrm>
              <a:off x="0" y="4714884"/>
              <a:ext cx="5724525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pt-BR" altLang="pt-BR" sz="3600" b="1" i="1">
                  <a:solidFill>
                    <a:srgbClr val="FF0000"/>
                  </a:solidFill>
                  <a:latin typeface="Calibri" pitchFamily="34" charset="0"/>
                </a:rPr>
                <a:t>Doenças Graves</a:t>
              </a:r>
              <a:endParaRPr lang="pt-BR" altLang="pt-BR" sz="3600" i="1">
                <a:solidFill>
                  <a:srgbClr val="FF0000"/>
                </a:solidFill>
                <a:latin typeface="Calibri" pitchFamily="34" charset="0"/>
              </a:endParaRPr>
            </a:p>
          </p:txBody>
        </p:sp>
        <p:pic>
          <p:nvPicPr>
            <p:cNvPr id="69634" name="Picture 2" descr="C:\Users\Rogerio\Pictures\doenças graves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29393" y="2660297"/>
              <a:ext cx="3246523" cy="419770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grpSp>
        <p:nvGrpSpPr>
          <p:cNvPr id="3" name="Grupo 11"/>
          <p:cNvGrpSpPr>
            <a:grpSpLocks/>
          </p:cNvGrpSpPr>
          <p:nvPr/>
        </p:nvGrpSpPr>
        <p:grpSpPr bwMode="auto">
          <a:xfrm>
            <a:off x="1143000" y="1000125"/>
            <a:ext cx="7358063" cy="3000375"/>
            <a:chOff x="1142976" y="1000109"/>
            <a:chExt cx="7358114" cy="3000396"/>
          </a:xfrm>
        </p:grpSpPr>
        <p:sp>
          <p:nvSpPr>
            <p:cNvPr id="25605" name="CaixaDeTexto 2"/>
            <p:cNvSpPr txBox="1">
              <a:spLocks noChangeArrowheads="1"/>
            </p:cNvSpPr>
            <p:nvPr/>
          </p:nvSpPr>
          <p:spPr bwMode="auto">
            <a:xfrm>
              <a:off x="4000496" y="1643050"/>
              <a:ext cx="4500594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r" eaLnBrk="1" hangingPunct="1"/>
              <a:r>
                <a:rPr lang="pt-BR" altLang="pt-BR" sz="3200" b="1" i="1">
                  <a:solidFill>
                    <a:srgbClr val="002060"/>
                  </a:solidFill>
                  <a:latin typeface="Calibri" pitchFamily="34" charset="0"/>
                </a:rPr>
                <a:t>Diárias de Incapacidade Temporária</a:t>
              </a:r>
              <a:endParaRPr lang="pt-BR" altLang="pt-BR" sz="3200" i="1">
                <a:solidFill>
                  <a:srgbClr val="002060"/>
                </a:solidFill>
                <a:latin typeface="Calibri" pitchFamily="34" charset="0"/>
              </a:endParaRPr>
            </a:p>
          </p:txBody>
        </p:sp>
        <p:pic>
          <p:nvPicPr>
            <p:cNvPr id="69635" name="Picture 3" descr="C:\Users\Rogerio\Pictures\Professora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42976" y="1000109"/>
              <a:ext cx="2218684" cy="300039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</p:grpSp>
      <p:sp>
        <p:nvSpPr>
          <p:cNvPr id="9" name="Título 1"/>
          <p:cNvSpPr txBox="1">
            <a:spLocks/>
          </p:cNvSpPr>
          <p:nvPr/>
        </p:nvSpPr>
        <p:spPr bwMode="auto">
          <a:xfrm>
            <a:off x="1" y="44625"/>
            <a:ext cx="7500938" cy="69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BUSCANDO OPORTUNIDADES:</a:t>
            </a:r>
            <a:endParaRPr lang="pt-BR" sz="24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476040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/>
          <p:cNvSpPr txBox="1">
            <a:spLocks/>
          </p:cNvSpPr>
          <p:nvPr/>
        </p:nvSpPr>
        <p:spPr bwMode="auto">
          <a:xfrm>
            <a:off x="1" y="44625"/>
            <a:ext cx="7500938" cy="69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BUSCANDO OPORTUNIDADES:</a:t>
            </a:r>
            <a:endParaRPr lang="pt-BR" sz="24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4334" y="738461"/>
            <a:ext cx="7939454" cy="607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538544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/>
          <p:cNvSpPr txBox="1">
            <a:spLocks/>
          </p:cNvSpPr>
          <p:nvPr/>
        </p:nvSpPr>
        <p:spPr bwMode="auto">
          <a:xfrm>
            <a:off x="1" y="44625"/>
            <a:ext cx="7500938" cy="69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BUSCANDO OPORTUNIDADES:</a:t>
            </a:r>
            <a:endParaRPr lang="pt-BR" sz="24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2274" y="764704"/>
            <a:ext cx="7939454" cy="607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312040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/>
          <p:cNvSpPr txBox="1">
            <a:spLocks/>
          </p:cNvSpPr>
          <p:nvPr/>
        </p:nvSpPr>
        <p:spPr bwMode="auto">
          <a:xfrm>
            <a:off x="1" y="44625"/>
            <a:ext cx="7500938" cy="69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BUSCANDO OPORTUNIDADES:</a:t>
            </a:r>
            <a:endParaRPr lang="pt-BR" sz="24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980728"/>
            <a:ext cx="9143999" cy="50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07140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/>
          <p:cNvSpPr txBox="1">
            <a:spLocks/>
          </p:cNvSpPr>
          <p:nvPr/>
        </p:nvSpPr>
        <p:spPr bwMode="auto">
          <a:xfrm>
            <a:off x="1" y="44625"/>
            <a:ext cx="7500938" cy="69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BUSCANDO OPORTUNIDADES:</a:t>
            </a:r>
            <a:endParaRPr lang="pt-BR" sz="24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3289" y="745952"/>
            <a:ext cx="7517423" cy="606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061619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tângulo 2"/>
          <p:cNvSpPr>
            <a:spLocks noChangeArrowheads="1"/>
          </p:cNvSpPr>
          <p:nvPr/>
        </p:nvSpPr>
        <p:spPr bwMode="auto">
          <a:xfrm>
            <a:off x="179388" y="332656"/>
            <a:ext cx="87852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pt-BR" sz="2400" b="1" i="1" dirty="0">
                <a:solidFill>
                  <a:srgbClr val="FF0000"/>
                </a:solidFill>
              </a:rPr>
              <a:t>PARA NÃO PERDERMOS </a:t>
            </a:r>
            <a:r>
              <a:rPr lang="en-US" altLang="pt-BR" sz="2400" b="1" i="1" dirty="0" smtClean="0">
                <a:solidFill>
                  <a:srgbClr val="FF0000"/>
                </a:solidFill>
              </a:rPr>
              <a:t>A “OPORTUNIDADE” </a:t>
            </a:r>
            <a:endParaRPr lang="en-US" altLang="pt-BR" sz="2400" b="1" i="1" dirty="0">
              <a:solidFill>
                <a:srgbClr val="FF0000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pt-BR" sz="2400" b="1" i="1" dirty="0">
                <a:solidFill>
                  <a:srgbClr val="FF0000"/>
                </a:solidFill>
              </a:rPr>
              <a:t>TEMOS QUE QUEBRAR ESSES MITOS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5033963" y="3965575"/>
            <a:ext cx="3786187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kern="0" dirty="0">
                <a:solidFill>
                  <a:srgbClr val="1F497D">
                    <a:lumMod val="50000"/>
                  </a:srgbClr>
                </a:solidFill>
                <a:latin typeface="Calibri"/>
                <a:cs typeface="+mn-cs"/>
              </a:rPr>
              <a:t>Seguro de Vida é mais difícil de se </a:t>
            </a:r>
            <a:r>
              <a:rPr lang="pt-BR" sz="2400" b="1" kern="0" dirty="0">
                <a:solidFill>
                  <a:srgbClr val="00B050"/>
                </a:solidFill>
                <a:latin typeface="Calibri"/>
                <a:cs typeface="+mn-cs"/>
              </a:rPr>
              <a:t>vender</a:t>
            </a:r>
            <a:r>
              <a:rPr lang="pt-BR" sz="2400" b="1" kern="0" dirty="0">
                <a:solidFill>
                  <a:srgbClr val="1F497D">
                    <a:lumMod val="50000"/>
                  </a:srgbClr>
                </a:solidFill>
                <a:latin typeface="Calibri"/>
                <a:cs typeface="+mn-cs"/>
              </a:rPr>
              <a:t>....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323850" y="2093913"/>
            <a:ext cx="4143375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kern="0" dirty="0">
                <a:solidFill>
                  <a:srgbClr val="1F497D">
                    <a:lumMod val="50000"/>
                  </a:srgbClr>
                </a:solidFill>
                <a:latin typeface="Calibri"/>
                <a:cs typeface="+mn-cs"/>
              </a:rPr>
              <a:t>Quem vende Auto não </a:t>
            </a:r>
            <a:r>
              <a:rPr lang="pt-BR" sz="2400" b="1" kern="0" dirty="0">
                <a:solidFill>
                  <a:srgbClr val="00B050"/>
                </a:solidFill>
                <a:latin typeface="Calibri"/>
                <a:cs typeface="+mn-cs"/>
              </a:rPr>
              <a:t>vende</a:t>
            </a:r>
            <a:r>
              <a:rPr lang="pt-BR" sz="2400" b="1" kern="0" dirty="0">
                <a:solidFill>
                  <a:srgbClr val="1F497D">
                    <a:lumMod val="50000"/>
                  </a:srgbClr>
                </a:solidFill>
                <a:latin typeface="Calibri"/>
                <a:cs typeface="+mn-cs"/>
              </a:rPr>
              <a:t> Benefícios....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4427538" y="2814638"/>
            <a:ext cx="4465637" cy="8302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kern="0" dirty="0">
                <a:solidFill>
                  <a:srgbClr val="1F497D">
                    <a:lumMod val="50000"/>
                  </a:srgbClr>
                </a:solidFill>
              </a:rPr>
              <a:t>O Auto é uma oportunidade, o segurado já está dentro de casa...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1116013" y="5027613"/>
            <a:ext cx="6119812" cy="12001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kern="0" dirty="0">
                <a:solidFill>
                  <a:srgbClr val="1F497D">
                    <a:lumMod val="50000"/>
                  </a:srgbClr>
                </a:solidFill>
              </a:rPr>
              <a:t>Não se vende Vida Individual, levanta-se necessidades, muitas vezes ocultas ao próprio segurado, e apresenta-lhe as soluções...</a:t>
            </a:r>
          </a:p>
        </p:txBody>
      </p:sp>
      <p:sp>
        <p:nvSpPr>
          <p:cNvPr id="15" name="Seta dobrada para cima 14"/>
          <p:cNvSpPr/>
          <p:nvPr/>
        </p:nvSpPr>
        <p:spPr>
          <a:xfrm rot="10800000">
            <a:off x="4284663" y="4149725"/>
            <a:ext cx="682625" cy="719138"/>
          </a:xfrm>
          <a:prstGeom prst="bentUpArrow">
            <a:avLst>
              <a:gd name="adj1" fmla="val 13193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16" name="Seta dobrada para cima 15"/>
          <p:cNvSpPr/>
          <p:nvPr/>
        </p:nvSpPr>
        <p:spPr>
          <a:xfrm rot="5400000">
            <a:off x="3501231" y="2772569"/>
            <a:ext cx="701675" cy="719138"/>
          </a:xfrm>
          <a:prstGeom prst="bentUpArrow">
            <a:avLst>
              <a:gd name="adj1" fmla="val 13193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235393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6"/>
          <p:cNvGrpSpPr>
            <a:grpSpLocks/>
          </p:cNvGrpSpPr>
          <p:nvPr/>
        </p:nvGrpSpPr>
        <p:grpSpPr bwMode="auto">
          <a:xfrm>
            <a:off x="323850" y="1628775"/>
            <a:ext cx="8820150" cy="2171700"/>
            <a:chOff x="323850" y="1628775"/>
            <a:chExt cx="8820150" cy="2171700"/>
          </a:xfrm>
        </p:grpSpPr>
        <p:sp>
          <p:nvSpPr>
            <p:cNvPr id="26631" name="CaixaDeTexto 2"/>
            <p:cNvSpPr txBox="1">
              <a:spLocks noChangeArrowheads="1"/>
            </p:cNvSpPr>
            <p:nvPr/>
          </p:nvSpPr>
          <p:spPr bwMode="auto">
            <a:xfrm>
              <a:off x="3708400" y="1700213"/>
              <a:ext cx="5435600" cy="64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pt-BR" altLang="pt-BR" sz="3600" b="1" i="1">
                  <a:solidFill>
                    <a:srgbClr val="00B050"/>
                  </a:solidFill>
                  <a:latin typeface="Calibri" pitchFamily="34" charset="0"/>
                </a:rPr>
                <a:t>Use a sua Criatividade!</a:t>
              </a:r>
              <a:endParaRPr lang="pt-BR" altLang="pt-BR" sz="3600" i="1">
                <a:solidFill>
                  <a:srgbClr val="00B050"/>
                </a:solidFill>
                <a:latin typeface="Calibri" pitchFamily="34" charset="0"/>
              </a:endParaRPr>
            </a:p>
          </p:txBody>
        </p:sp>
        <p:pic>
          <p:nvPicPr>
            <p:cNvPr id="23555" name="Picture 6" descr="http://www.fiquedebem.com.br/wp-content/uploads/2010/03/Untitled-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3850" y="1628775"/>
              <a:ext cx="3435350" cy="21717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</p:grpSp>
      <p:grpSp>
        <p:nvGrpSpPr>
          <p:cNvPr id="3" name="Grupo 7"/>
          <p:cNvGrpSpPr>
            <a:grpSpLocks/>
          </p:cNvGrpSpPr>
          <p:nvPr/>
        </p:nvGrpSpPr>
        <p:grpSpPr bwMode="auto">
          <a:xfrm>
            <a:off x="142876" y="3784600"/>
            <a:ext cx="8786813" cy="2787650"/>
            <a:chOff x="0" y="3784899"/>
            <a:chExt cx="9072563" cy="2787351"/>
          </a:xfrm>
        </p:grpSpPr>
        <p:sp>
          <p:nvSpPr>
            <p:cNvPr id="26629" name="CaixaDeTexto 4"/>
            <p:cNvSpPr txBox="1">
              <a:spLocks noChangeArrowheads="1"/>
            </p:cNvSpPr>
            <p:nvPr/>
          </p:nvSpPr>
          <p:spPr bwMode="auto">
            <a:xfrm>
              <a:off x="0" y="4581525"/>
              <a:ext cx="5724525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pt-BR" altLang="pt-BR" sz="3600" b="1" i="1">
                  <a:solidFill>
                    <a:srgbClr val="FF0000"/>
                  </a:solidFill>
                  <a:latin typeface="Calibri" pitchFamily="34" charset="0"/>
                </a:rPr>
                <a:t>Tenha Determinação!</a:t>
              </a:r>
              <a:endParaRPr lang="pt-BR" altLang="pt-BR" sz="3600" i="1">
                <a:solidFill>
                  <a:srgbClr val="FF0000"/>
                </a:solidFill>
                <a:latin typeface="Calibri" pitchFamily="34" charset="0"/>
              </a:endParaRPr>
            </a:p>
          </p:txBody>
        </p:sp>
        <p:pic>
          <p:nvPicPr>
            <p:cNvPr id="23557" name="Picture 8" descr="http://www.fernandodoesse.com.br/wp-content/uploads/2010/09/Foto-supera%C3%A7%C3%A3o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57818" y="3784899"/>
              <a:ext cx="3714745" cy="278735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6" name="Título 1"/>
          <p:cNvSpPr txBox="1">
            <a:spLocks/>
          </p:cNvSpPr>
          <p:nvPr/>
        </p:nvSpPr>
        <p:spPr bwMode="auto">
          <a:xfrm>
            <a:off x="0" y="1"/>
            <a:ext cx="7500939" cy="69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RESUMINDO</a:t>
            </a:r>
            <a:endParaRPr lang="pt-BR" sz="24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501842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 txBox="1">
            <a:spLocks/>
          </p:cNvSpPr>
          <p:nvPr/>
        </p:nvSpPr>
        <p:spPr>
          <a:xfrm>
            <a:off x="0" y="-99392"/>
            <a:ext cx="9144000" cy="6097310"/>
          </a:xfrm>
          <a:prstGeom prst="doubleWav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endParaRPr lang="pt-BR" sz="360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pt-BR" sz="36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Para ter </a:t>
            </a:r>
            <a:r>
              <a:rPr lang="pt-BR" sz="3600" b="1" i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SUCESSO</a:t>
            </a:r>
            <a:r>
              <a:rPr lang="pt-BR" sz="36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pt-BR" sz="36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em VIDA e Previdência</a:t>
            </a:r>
            <a:endParaRPr lang="pt-BR" sz="360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pt-BR" sz="36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é preciso </a:t>
            </a:r>
            <a:r>
              <a:rPr lang="pt-BR" sz="3600" b="1" i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ACREDITAR</a:t>
            </a:r>
            <a:r>
              <a:rPr lang="pt-BR" sz="36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e </a:t>
            </a:r>
            <a:endParaRPr lang="pt-BR" sz="360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pt-BR" sz="360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pt-BR" sz="36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Essencialmente </a:t>
            </a:r>
            <a:r>
              <a:rPr lang="pt-BR" sz="3600" b="1" i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AMAR</a:t>
            </a:r>
            <a:r>
              <a:rPr lang="pt-BR" sz="36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, pois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pt-BR" sz="3600" b="1" i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QUEM AMA, PROTEGE!!!</a:t>
            </a:r>
          </a:p>
          <a:p>
            <a:pPr algn="ctr" fontAlgn="auto">
              <a:spcAft>
                <a:spcPts val="0"/>
              </a:spcAft>
              <a:defRPr/>
            </a:pPr>
            <a:endParaRPr lang="en-US" sz="360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en-US" sz="36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Obrigado!</a:t>
            </a:r>
          </a:p>
          <a:p>
            <a:pPr algn="ctr" fontAlgn="auto">
              <a:spcAft>
                <a:spcPts val="0"/>
              </a:spcAft>
              <a:defRPr/>
            </a:pPr>
            <a:endParaRPr lang="en-US" sz="360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r" fontAlgn="auto">
              <a:spcAft>
                <a:spcPts val="0"/>
              </a:spcAft>
              <a:defRPr/>
            </a:pPr>
            <a:r>
              <a:rPr lang="en-US" sz="36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		</a:t>
            </a:r>
            <a:r>
              <a:rPr lang="en-US" sz="3600" i="1" dirty="0" smtClean="0">
                <a:solidFill>
                  <a:srgbClr val="002060"/>
                </a:solidFill>
                <a:latin typeface="+mj-lt"/>
                <a:ea typeface="+mj-ea"/>
                <a:cs typeface="+mj-cs"/>
                <a:hlinkClick r:id="rId2"/>
              </a:rPr>
              <a:t>rogerio@tglconsultoria.com</a:t>
            </a:r>
            <a:endParaRPr lang="en-US" sz="3600" i="1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r" fontAlgn="auto">
              <a:spcAft>
                <a:spcPts val="0"/>
              </a:spcAft>
              <a:defRPr/>
            </a:pPr>
            <a:r>
              <a:rPr lang="en-US" sz="3600" i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(31) 99152-3164</a:t>
            </a:r>
            <a:endParaRPr lang="pt-BR" sz="3600" i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85693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/>
          <p:cNvSpPr txBox="1"/>
          <p:nvPr/>
        </p:nvSpPr>
        <p:spPr>
          <a:xfrm>
            <a:off x="179388" y="2060575"/>
            <a:ext cx="4357687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kern="0" dirty="0">
                <a:solidFill>
                  <a:srgbClr val="1F497D">
                    <a:lumMod val="50000"/>
                  </a:srgbClr>
                </a:solidFill>
                <a:latin typeface="Calibri"/>
                <a:cs typeface="+mn-cs"/>
              </a:rPr>
              <a:t>A </a:t>
            </a:r>
            <a:r>
              <a:rPr lang="pt-BR" sz="2400" b="1" kern="0" dirty="0">
                <a:solidFill>
                  <a:srgbClr val="00B050"/>
                </a:solidFill>
                <a:latin typeface="Calibri"/>
                <a:cs typeface="+mn-cs"/>
              </a:rPr>
              <a:t>venda</a:t>
            </a:r>
            <a:r>
              <a:rPr lang="pt-BR" sz="2400" b="1" kern="0" dirty="0">
                <a:solidFill>
                  <a:srgbClr val="1F497D">
                    <a:lumMod val="50000"/>
                  </a:srgbClr>
                </a:solidFill>
                <a:latin typeface="Calibri"/>
                <a:cs typeface="+mn-cs"/>
              </a:rPr>
              <a:t>  da Previdência Privada  não remunera bem o corretor....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4716463" y="4797425"/>
            <a:ext cx="428625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kern="0" dirty="0">
                <a:solidFill>
                  <a:srgbClr val="1F497D">
                    <a:lumMod val="50000"/>
                  </a:srgbClr>
                </a:solidFill>
                <a:latin typeface="Calibri"/>
                <a:cs typeface="+mn-cs"/>
              </a:rPr>
              <a:t>Corretor  que </a:t>
            </a:r>
            <a:r>
              <a:rPr lang="pt-BR" sz="2400" b="1" kern="0" dirty="0">
                <a:solidFill>
                  <a:srgbClr val="00B050"/>
                </a:solidFill>
                <a:latin typeface="Calibri"/>
                <a:cs typeface="+mn-cs"/>
              </a:rPr>
              <a:t>vende</a:t>
            </a:r>
            <a:r>
              <a:rPr lang="pt-BR" sz="2400" b="1" kern="0" dirty="0">
                <a:solidFill>
                  <a:srgbClr val="1F497D">
                    <a:lumMod val="50000"/>
                  </a:srgbClr>
                </a:solidFill>
                <a:latin typeface="Calibri"/>
                <a:cs typeface="+mn-cs"/>
              </a:rPr>
              <a:t> Vida e Previdência é o “corretor pastinha”....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2916238" y="2940050"/>
            <a:ext cx="6048375" cy="157003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kern="0" dirty="0">
                <a:solidFill>
                  <a:srgbClr val="1F497D">
                    <a:lumMod val="50000"/>
                  </a:srgbClr>
                </a:solidFill>
              </a:rPr>
              <a:t>Em muitos casos a remuneração representa 5, 6 anos de remuneração de seguro de auto do mesmo segurado, além de ser um excelente instrumento de fidelização...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250825" y="5876925"/>
            <a:ext cx="5616575" cy="8318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kern="0" dirty="0">
                <a:solidFill>
                  <a:srgbClr val="1F497D">
                    <a:lumMod val="50000"/>
                  </a:srgbClr>
                </a:solidFill>
              </a:rPr>
              <a:t>Há tempos deixou de ser “pastinha”para ser um “Consultor Especialista”...</a:t>
            </a:r>
          </a:p>
        </p:txBody>
      </p:sp>
      <p:sp>
        <p:nvSpPr>
          <p:cNvPr id="12" name="Seta dobrada para cima 11"/>
          <p:cNvSpPr/>
          <p:nvPr/>
        </p:nvSpPr>
        <p:spPr>
          <a:xfrm rot="5400000">
            <a:off x="1988344" y="3059907"/>
            <a:ext cx="701675" cy="719137"/>
          </a:xfrm>
          <a:prstGeom prst="bentUpArrow">
            <a:avLst>
              <a:gd name="adj1" fmla="val 13193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13" name="Seta dobrada para cima 12"/>
          <p:cNvSpPr/>
          <p:nvPr/>
        </p:nvSpPr>
        <p:spPr>
          <a:xfrm rot="10800000">
            <a:off x="4211638" y="5013325"/>
            <a:ext cx="684212" cy="719138"/>
          </a:xfrm>
          <a:prstGeom prst="bentUpArrow">
            <a:avLst>
              <a:gd name="adj1" fmla="val 13193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9" name="Retângulo 2"/>
          <p:cNvSpPr>
            <a:spLocks noChangeArrowheads="1"/>
          </p:cNvSpPr>
          <p:nvPr/>
        </p:nvSpPr>
        <p:spPr bwMode="auto">
          <a:xfrm>
            <a:off x="179388" y="332656"/>
            <a:ext cx="87852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pt-BR" sz="2400" b="1" i="1" dirty="0">
                <a:solidFill>
                  <a:srgbClr val="FF0000"/>
                </a:solidFill>
              </a:rPr>
              <a:t>PARA NÃO PERDERMOS </a:t>
            </a:r>
            <a:r>
              <a:rPr lang="en-US" altLang="pt-BR" sz="2400" b="1" i="1" dirty="0" smtClean="0">
                <a:solidFill>
                  <a:srgbClr val="FF0000"/>
                </a:solidFill>
              </a:rPr>
              <a:t>A “OPORTUNIDADE” </a:t>
            </a:r>
            <a:endParaRPr lang="en-US" altLang="pt-BR" sz="2400" b="1" i="1" dirty="0">
              <a:solidFill>
                <a:srgbClr val="FF0000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pt-BR" sz="2400" b="1" i="1" dirty="0">
                <a:solidFill>
                  <a:srgbClr val="FF0000"/>
                </a:solidFill>
              </a:rPr>
              <a:t>TEMOS QUE QUEBRAR ESSES MITOS</a:t>
            </a:r>
          </a:p>
        </p:txBody>
      </p:sp>
    </p:spTree>
    <p:extLst>
      <p:ext uri="{BB962C8B-B14F-4D97-AF65-F5344CB8AC3E}">
        <p14:creationId xmlns:p14="http://schemas.microsoft.com/office/powerpoint/2010/main" xmlns="" val="2797477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tângulo 2"/>
          <p:cNvSpPr>
            <a:spLocks noChangeArrowheads="1"/>
          </p:cNvSpPr>
          <p:nvPr/>
        </p:nvSpPr>
        <p:spPr bwMode="auto">
          <a:xfrm>
            <a:off x="323850" y="5911850"/>
            <a:ext cx="86407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pt-BR" sz="2400" b="1" i="1">
                <a:solidFill>
                  <a:srgbClr val="FF0000"/>
                </a:solidFill>
              </a:rPr>
              <a:t>O CORRETOR QUE DESEJAR APROVEITAR AS OPORTUNIDADES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pt-BR" sz="2400" b="1" i="1">
                <a:solidFill>
                  <a:srgbClr val="FF0000"/>
                </a:solidFill>
              </a:rPr>
              <a:t>DEVE TER ATITUDE</a:t>
            </a:r>
          </a:p>
        </p:txBody>
      </p:sp>
      <p:pic>
        <p:nvPicPr>
          <p:cNvPr id="8196" name="Picture 4" descr="http://3.bp.blogspot.com/_AIfugwDIdBA/TIZ-juyQ2-I/AAAAAAAAAQM/zH_Y75J6RIU/s1600/gato_lea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775" y="3035300"/>
            <a:ext cx="3492500" cy="269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0" y="1157288"/>
            <a:ext cx="8713788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kern="0" dirty="0">
                <a:solidFill>
                  <a:srgbClr val="1F497D">
                    <a:lumMod val="50000"/>
                  </a:srgbClr>
                </a:solidFill>
                <a:latin typeface="Calibri"/>
                <a:cs typeface="+mn-cs"/>
              </a:rPr>
              <a:t>O segurado quer se sentir seguro....o mercado exige um novo posicionamento e nova postura de seus corretores.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0" y="2093913"/>
            <a:ext cx="8713788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kern="0" dirty="0">
                <a:solidFill>
                  <a:srgbClr val="1F497D">
                    <a:lumMod val="50000"/>
                  </a:srgbClr>
                </a:solidFill>
                <a:latin typeface="Calibri"/>
                <a:cs typeface="+mn-cs"/>
              </a:rPr>
              <a:t>Deixar de ter </a:t>
            </a:r>
            <a:r>
              <a:rPr lang="pt-BR" sz="2400" b="1" kern="0" dirty="0">
                <a:solidFill>
                  <a:srgbClr val="FF0000"/>
                </a:solidFill>
                <a:latin typeface="Calibri"/>
                <a:cs typeface="+mn-cs"/>
              </a:rPr>
              <a:t>XX itens segurados</a:t>
            </a:r>
            <a:r>
              <a:rPr lang="pt-BR" sz="2400" b="1" kern="0" dirty="0">
                <a:solidFill>
                  <a:srgbClr val="1F497D">
                    <a:lumMod val="50000"/>
                  </a:srgbClr>
                </a:solidFill>
                <a:latin typeface="Calibri"/>
                <a:cs typeface="+mn-cs"/>
              </a:rPr>
              <a:t> e passar a ter </a:t>
            </a:r>
            <a:r>
              <a:rPr lang="pt-BR" sz="2400" b="1" kern="0" dirty="0">
                <a:solidFill>
                  <a:srgbClr val="FF0000"/>
                </a:solidFill>
                <a:latin typeface="Calibri"/>
                <a:cs typeface="+mn-cs"/>
              </a:rPr>
              <a:t>XXXX pessoas seguradas</a:t>
            </a:r>
          </a:p>
        </p:txBody>
      </p:sp>
    </p:spTree>
    <p:extLst>
      <p:ext uri="{BB962C8B-B14F-4D97-AF65-F5344CB8AC3E}">
        <p14:creationId xmlns:p14="http://schemas.microsoft.com/office/powerpoint/2010/main" xmlns="" val="2862820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tângulo 2"/>
          <p:cNvSpPr>
            <a:spLocks noChangeArrowheads="1"/>
          </p:cNvSpPr>
          <p:nvPr/>
        </p:nvSpPr>
        <p:spPr bwMode="auto">
          <a:xfrm>
            <a:off x="323850" y="1196975"/>
            <a:ext cx="86407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pt-BR" sz="2400" b="1" i="1">
                <a:solidFill>
                  <a:srgbClr val="FF0000"/>
                </a:solidFill>
              </a:rPr>
              <a:t>O PAPEL DO CORRETOR DE SEGUROS</a:t>
            </a:r>
          </a:p>
        </p:txBody>
      </p:sp>
      <p:sp>
        <p:nvSpPr>
          <p:cNvPr id="4" name="Título 1"/>
          <p:cNvSpPr txBox="1">
            <a:spLocks/>
          </p:cNvSpPr>
          <p:nvPr/>
        </p:nvSpPr>
        <p:spPr bwMode="auto">
          <a:xfrm>
            <a:off x="0" y="2162175"/>
            <a:ext cx="914400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Somos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pessoas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físicas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ou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jurídicas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legalmente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autorizadas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a </a:t>
            </a:r>
            <a:r>
              <a:rPr lang="en-US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INTERMEDIAR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contratos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de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seguros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ou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seja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angariar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e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promover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contratos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de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seguros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entre as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sociedades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seguradoras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e as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pessoas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físicas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ou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jurídicas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de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direito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privado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sendo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remunerados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por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meio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de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comissão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(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porcentagem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)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sobre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o valor do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prêmio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pago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pelo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segurado</a:t>
            </a:r>
            <a:r>
              <a:rPr lang="en-US" sz="20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.</a:t>
            </a:r>
            <a:endParaRPr lang="pt-BR" sz="200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Título 1"/>
          <p:cNvSpPr txBox="1">
            <a:spLocks/>
          </p:cNvSpPr>
          <p:nvPr/>
        </p:nvSpPr>
        <p:spPr bwMode="auto">
          <a:xfrm>
            <a:off x="0" y="4876800"/>
            <a:ext cx="9144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“A </a:t>
            </a:r>
            <a:r>
              <a:rPr lang="en-US" sz="2400" b="1" i="1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intermediação</a:t>
            </a:r>
            <a:r>
              <a:rPr lang="en-US" sz="2400" b="1" i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, se </a:t>
            </a:r>
            <a:r>
              <a:rPr lang="en-US" sz="2400" b="1" i="1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não</a:t>
            </a:r>
            <a:r>
              <a:rPr lang="en-US" sz="2400" b="1" i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agregar</a:t>
            </a:r>
            <a:r>
              <a:rPr lang="en-US" sz="2400" b="1" i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valor, </a:t>
            </a:r>
            <a:r>
              <a:rPr lang="en-US" sz="2400" b="1" i="1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não</a:t>
            </a:r>
            <a:r>
              <a:rPr lang="en-US" sz="2400" b="1" i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tem o </a:t>
            </a:r>
            <a:r>
              <a:rPr lang="en-US" sz="2400" b="1" i="1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porque</a:t>
            </a:r>
            <a:r>
              <a:rPr lang="en-US" sz="2400" b="1" i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existir</a:t>
            </a:r>
            <a:r>
              <a:rPr lang="en-US" sz="2400" b="1" i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.”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Prof. </a:t>
            </a:r>
            <a:r>
              <a:rPr lang="en-US" sz="2000" b="1" i="1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Marins</a:t>
            </a:r>
            <a:r>
              <a:rPr lang="en-US" sz="2000" b="1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endParaRPr lang="pt-BR" sz="2000" b="1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2976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 bwMode="auto">
          <a:xfrm>
            <a:off x="0" y="2284859"/>
            <a:ext cx="9144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err="1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Em</a:t>
            </a:r>
            <a:r>
              <a:rPr lang="en-US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2016 </a:t>
            </a:r>
            <a:r>
              <a:rPr lang="en-US" sz="2400" b="1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foram</a:t>
            </a:r>
            <a:r>
              <a:rPr lang="en-US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registrados</a:t>
            </a:r>
            <a:r>
              <a:rPr lang="en-US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422 </a:t>
            </a:r>
            <a:r>
              <a:rPr lang="en-US" sz="2400" b="1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novos</a:t>
            </a:r>
            <a:r>
              <a:rPr lang="en-US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corretores</a:t>
            </a:r>
            <a:r>
              <a:rPr lang="en-US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de </a:t>
            </a:r>
            <a:r>
              <a:rPr lang="en-US" sz="2400" b="1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seguros</a:t>
            </a:r>
            <a:r>
              <a:rPr lang="en-US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no </a:t>
            </a:r>
            <a:r>
              <a:rPr lang="en-US" sz="2400" b="1" dirty="0" err="1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mercado</a:t>
            </a:r>
            <a:r>
              <a:rPr lang="en-US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.</a:t>
            </a:r>
          </a:p>
        </p:txBody>
      </p:sp>
      <p:sp>
        <p:nvSpPr>
          <p:cNvPr id="4" name="Título 1"/>
          <p:cNvSpPr txBox="1">
            <a:spLocks/>
          </p:cNvSpPr>
          <p:nvPr/>
        </p:nvSpPr>
        <p:spPr bwMode="auto">
          <a:xfrm>
            <a:off x="0" y="3725019"/>
            <a:ext cx="9144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err="1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Mais</a:t>
            </a:r>
            <a:r>
              <a:rPr lang="en-US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de 1 novo </a:t>
            </a:r>
            <a:r>
              <a:rPr lang="en-US" sz="2400" b="1" dirty="0" err="1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corretor</a:t>
            </a:r>
            <a:r>
              <a:rPr lang="en-US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por</a:t>
            </a:r>
            <a:r>
              <a:rPr lang="en-US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dia</a:t>
            </a:r>
            <a:r>
              <a:rPr lang="en-US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z="2400" b="1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incluindo</a:t>
            </a:r>
            <a:r>
              <a:rPr lang="en-US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finais</a:t>
            </a:r>
            <a:r>
              <a:rPr lang="en-US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de </a:t>
            </a:r>
            <a:r>
              <a:rPr lang="en-US" sz="2400" b="1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semana</a:t>
            </a:r>
            <a:r>
              <a:rPr lang="en-US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e </a:t>
            </a:r>
            <a:r>
              <a:rPr lang="en-US" sz="2400" b="1" dirty="0" err="1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feriados</a:t>
            </a:r>
            <a:r>
              <a:rPr lang="en-US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.</a:t>
            </a:r>
          </a:p>
        </p:txBody>
      </p:sp>
      <p:sp>
        <p:nvSpPr>
          <p:cNvPr id="5" name="Título 1"/>
          <p:cNvSpPr txBox="1">
            <a:spLocks/>
          </p:cNvSpPr>
          <p:nvPr/>
        </p:nvSpPr>
        <p:spPr bwMode="auto">
          <a:xfrm>
            <a:off x="0" y="5237187"/>
            <a:ext cx="9144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Crescimento</a:t>
            </a:r>
            <a:r>
              <a:rPr lang="en-US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de </a:t>
            </a:r>
            <a:r>
              <a:rPr lang="en-US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12% </a:t>
            </a:r>
            <a:r>
              <a:rPr lang="en-US" sz="2400" b="1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em</a:t>
            </a:r>
            <a:r>
              <a:rPr lang="en-US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relação</a:t>
            </a:r>
            <a:r>
              <a:rPr lang="en-US" sz="2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a 2015.</a:t>
            </a:r>
            <a:endParaRPr lang="en-US" sz="24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245" name="Retângulo 7"/>
          <p:cNvSpPr>
            <a:spLocks noChangeArrowheads="1"/>
          </p:cNvSpPr>
          <p:nvPr/>
        </p:nvSpPr>
        <p:spPr bwMode="auto">
          <a:xfrm>
            <a:off x="258853" y="188640"/>
            <a:ext cx="86423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pt-BR" sz="2400" b="1" i="1" dirty="0">
                <a:solidFill>
                  <a:srgbClr val="FF0000"/>
                </a:solidFill>
              </a:rPr>
              <a:t>O MERCADO DO CORRETOR DE SEGUROS</a:t>
            </a:r>
          </a:p>
        </p:txBody>
      </p:sp>
      <p:sp>
        <p:nvSpPr>
          <p:cNvPr id="2" name="Retângulo 1"/>
          <p:cNvSpPr/>
          <p:nvPr/>
        </p:nvSpPr>
        <p:spPr>
          <a:xfrm>
            <a:off x="14033" y="836712"/>
            <a:ext cx="91439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 smtClean="0">
                <a:hlinkClick r:id="rId2"/>
              </a:rPr>
              <a:t>http://www.funenseg.org.br/Cursos/Corretores/1?utm_source=site&amp;utm_medium=banner-home&amp;utm_campaign=Gradua%C3%A7%C3%A3o%202017.2</a:t>
            </a:r>
            <a:endParaRPr lang="pt-BR" dirty="0" smtClean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215810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</TotalTime>
  <Words>1914</Words>
  <Application>Microsoft Office PowerPoint</Application>
  <PresentationFormat>Apresentação na tela (4:3)</PresentationFormat>
  <Paragraphs>359</Paragraphs>
  <Slides>51</Slides>
  <Notes>5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incorporados</vt:lpstr>
      </vt:variant>
      <vt:variant>
        <vt:i4>1</vt:i4>
      </vt:variant>
      <vt:variant>
        <vt:lpstr>Títulos de slides</vt:lpstr>
      </vt:variant>
      <vt:variant>
        <vt:i4>51</vt:i4>
      </vt:variant>
    </vt:vector>
  </HeadingPairs>
  <TitlesOfParts>
    <vt:vector size="53" baseType="lpstr">
      <vt:lpstr>Tema do Office</vt:lpstr>
      <vt:lpstr>Acrobat Document</vt:lpstr>
      <vt:lpstr>VENDA CONSULTIVA BENEFÍCIOS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Windows User</dc:creator>
  <cp:lastModifiedBy>SINCOR</cp:lastModifiedBy>
  <cp:revision>13</cp:revision>
  <cp:lastPrinted>2017-06-20T17:08:01Z</cp:lastPrinted>
  <dcterms:created xsi:type="dcterms:W3CDTF">2017-06-20T13:17:09Z</dcterms:created>
  <dcterms:modified xsi:type="dcterms:W3CDTF">2017-06-21T14:26:01Z</dcterms:modified>
</cp:coreProperties>
</file>