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79" r:id="rId8"/>
    <p:sldId id="262" r:id="rId9"/>
    <p:sldId id="278" r:id="rId10"/>
    <p:sldId id="263" r:id="rId11"/>
    <p:sldId id="264" r:id="rId12"/>
    <p:sldId id="265" r:id="rId13"/>
    <p:sldId id="266" r:id="rId14"/>
    <p:sldId id="27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0" autoAdjust="0"/>
    <p:restoredTop sz="90679" autoAdjust="0"/>
  </p:normalViewPr>
  <p:slideViewPr>
    <p:cSldViewPr>
      <p:cViewPr varScale="1">
        <p:scale>
          <a:sx n="71" d="100"/>
          <a:sy n="71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sesarq02\spf\Apresenta&#231;&#245;es\Evento%20SINCOR%20-%20Sindicato%20dos%20Seguradores%20de%20Ve&#237;culos\Estat&#237;tistica%20Carros%20Recuperados%20PRF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\\sesarq02\spf\Apresenta&#231;&#245;es\Evento%20SINCOR%20-%20Sindicato%20dos%20Seguradores%20de%20Ve&#237;culos\Estat&#237;tistica%20Carros%20Recuperados%20PRF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\\sesarq02\spf\Apresenta&#231;&#245;es\Evento%20SINCOR%20-%20Sindicato%20dos%20Seguradores%20de%20Ve&#237;culos\Estat&#237;tistica%20Carros%20Recuperados%20PRF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\\sesarq02\spf\Apresenta&#231;&#245;es\Evento%20SINCOR%20-%20Sindicato%20dos%20Seguradores%20de%20Ve&#237;culos\Estat&#237;tistica%20Carros%20Recuperados%20PRF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200" b="0" dirty="0"/>
              <a:t>Veículos Recuperados - ES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FF0000"/>
                </a:solidFill>
                <a:prstDash val="sysDash"/>
              </a:ln>
              <a:effectLst/>
            </c:spPr>
            <c:trendlineType val="linear"/>
            <c:forward val="2"/>
            <c:dispRSqr val="0"/>
            <c:dispEq val="0"/>
          </c:trendline>
          <c:cat>
            <c:numRef>
              <c:f>Plan1!$D$18:$L$18</c:f>
              <c:numCache>
                <c:formatCode>mmm\-yy</c:formatCode>
                <c:ptCount val="9"/>
                <c:pt idx="0">
                  <c:v>42644</c:v>
                </c:pt>
                <c:pt idx="1">
                  <c:v>42675</c:v>
                </c:pt>
                <c:pt idx="2">
                  <c:v>42705</c:v>
                </c:pt>
                <c:pt idx="3">
                  <c:v>42736</c:v>
                </c:pt>
                <c:pt idx="4">
                  <c:v>42767</c:v>
                </c:pt>
                <c:pt idx="5">
                  <c:v>42795</c:v>
                </c:pt>
                <c:pt idx="6">
                  <c:v>42826</c:v>
                </c:pt>
                <c:pt idx="7">
                  <c:v>42856</c:v>
                </c:pt>
                <c:pt idx="8">
                  <c:v>42887</c:v>
                </c:pt>
              </c:numCache>
            </c:numRef>
          </c:cat>
          <c:val>
            <c:numRef>
              <c:f>Plan1!$D$21:$L$21</c:f>
              <c:numCache>
                <c:formatCode>General</c:formatCode>
                <c:ptCount val="9"/>
                <c:pt idx="0">
                  <c:v>14</c:v>
                </c:pt>
                <c:pt idx="1">
                  <c:v>16</c:v>
                </c:pt>
                <c:pt idx="2">
                  <c:v>15</c:v>
                </c:pt>
                <c:pt idx="3">
                  <c:v>11</c:v>
                </c:pt>
                <c:pt idx="4">
                  <c:v>93</c:v>
                </c:pt>
                <c:pt idx="5">
                  <c:v>23</c:v>
                </c:pt>
                <c:pt idx="6">
                  <c:v>21</c:v>
                </c:pt>
                <c:pt idx="7">
                  <c:v>36</c:v>
                </c:pt>
                <c:pt idx="8">
                  <c:v>18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0819072"/>
        <c:axId val="30820608"/>
      </c:lineChart>
      <c:dateAx>
        <c:axId val="30819072"/>
        <c:scaling>
          <c:orientation val="minMax"/>
          <c:max val="42887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820608"/>
        <c:crosses val="autoZero"/>
        <c:auto val="1"/>
        <c:lblOffset val="100"/>
        <c:baseTimeUnit val="months"/>
      </c:dateAx>
      <c:valAx>
        <c:axId val="3082060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8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>
      <a:softEdge rad="12700"/>
    </a:effectLst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200" b="0" dirty="0"/>
              <a:t>Veículos Recuperados - BR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FF0000"/>
                </a:solidFill>
                <a:prstDash val="sysDash"/>
              </a:ln>
              <a:effectLst/>
            </c:spPr>
            <c:trendlineType val="linear"/>
            <c:dispRSqr val="0"/>
            <c:dispEq val="0"/>
          </c:trendline>
          <c:cat>
            <c:numRef>
              <c:f>Plan1!$D$18:$L$18</c:f>
              <c:numCache>
                <c:formatCode>mmm\-yy</c:formatCode>
                <c:ptCount val="9"/>
                <c:pt idx="0">
                  <c:v>42644</c:v>
                </c:pt>
                <c:pt idx="1">
                  <c:v>42675</c:v>
                </c:pt>
                <c:pt idx="2">
                  <c:v>42705</c:v>
                </c:pt>
                <c:pt idx="3">
                  <c:v>42736</c:v>
                </c:pt>
                <c:pt idx="4">
                  <c:v>42767</c:v>
                </c:pt>
                <c:pt idx="5">
                  <c:v>42795</c:v>
                </c:pt>
                <c:pt idx="6">
                  <c:v>42826</c:v>
                </c:pt>
                <c:pt idx="7">
                  <c:v>42856</c:v>
                </c:pt>
                <c:pt idx="8">
                  <c:v>42887</c:v>
                </c:pt>
              </c:numCache>
            </c:numRef>
          </c:cat>
          <c:val>
            <c:numRef>
              <c:f>Plan1!$D$25:$L$25</c:f>
              <c:numCache>
                <c:formatCode>General</c:formatCode>
                <c:ptCount val="9"/>
                <c:pt idx="0">
                  <c:v>513</c:v>
                </c:pt>
                <c:pt idx="1">
                  <c:v>828</c:v>
                </c:pt>
                <c:pt idx="2">
                  <c:v>616</c:v>
                </c:pt>
                <c:pt idx="3">
                  <c:v>713</c:v>
                </c:pt>
                <c:pt idx="4">
                  <c:v>922</c:v>
                </c:pt>
                <c:pt idx="5">
                  <c:v>911</c:v>
                </c:pt>
                <c:pt idx="6">
                  <c:v>820</c:v>
                </c:pt>
                <c:pt idx="7">
                  <c:v>880</c:v>
                </c:pt>
                <c:pt idx="8">
                  <c:v>749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0866432"/>
        <c:axId val="30675712"/>
      </c:lineChart>
      <c:dateAx>
        <c:axId val="3086643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75712"/>
        <c:crosses val="autoZero"/>
        <c:auto val="1"/>
        <c:lblOffset val="100"/>
        <c:baseTimeUnit val="months"/>
      </c:dateAx>
      <c:valAx>
        <c:axId val="3067571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866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>
      <a:softEdge rad="12700"/>
    </a:effectLst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pt-BR" sz="1200" dirty="0"/>
              <a:t>Veículos Recuperados - ES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Plan1!$D$8:$F$8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Plan1!$D$12:$F$12</c:f>
              <c:numCache>
                <c:formatCode>General</c:formatCode>
                <c:ptCount val="3"/>
                <c:pt idx="0">
                  <c:v>95</c:v>
                </c:pt>
                <c:pt idx="1">
                  <c:v>119</c:v>
                </c:pt>
                <c:pt idx="2">
                  <c:v>222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30679424"/>
        <c:axId val="30697728"/>
      </c:barChart>
      <c:catAx>
        <c:axId val="3067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97728"/>
        <c:crosses val="autoZero"/>
        <c:auto val="1"/>
        <c:lblAlgn val="ctr"/>
        <c:lblOffset val="100"/>
        <c:noMultiLvlLbl val="0"/>
      </c:catAx>
      <c:valAx>
        <c:axId val="30697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679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>
      <a:softEdge rad="12700"/>
    </a:effectLst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pt-BR" sz="1200" dirty="0"/>
              <a:t>Veículos Recuperados - BR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135870516185475"/>
          <c:y val="0.17171296296296298"/>
          <c:w val="0.87753018372703417"/>
          <c:h val="0.72088764946048411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12700"/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Plan1!$H$8:$J$8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Plan1!$H$12:$J$12</c:f>
              <c:numCache>
                <c:formatCode>General</c:formatCode>
                <c:ptCount val="3"/>
                <c:pt idx="0">
                  <c:v>7402</c:v>
                </c:pt>
                <c:pt idx="1">
                  <c:v>5259</c:v>
                </c:pt>
                <c:pt idx="2">
                  <c:v>5489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30721920"/>
        <c:axId val="31076352"/>
      </c:barChart>
      <c:catAx>
        <c:axId val="3072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076352"/>
        <c:crosses val="autoZero"/>
        <c:auto val="1"/>
        <c:lblAlgn val="ctr"/>
        <c:lblOffset val="100"/>
        <c:noMultiLvlLbl val="0"/>
      </c:catAx>
      <c:valAx>
        <c:axId val="3107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721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>
      <a:softEdge rad="12700"/>
    </a:effectLst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8B7CC-4BC6-4DAF-BDD8-314A75E5F6D9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DB7DA-0CFA-4ECA-AA06-67FDFA45F76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9643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0000"/>
              </a:lnSpc>
            </a:pPr>
            <a:r>
              <a:rPr lang="pt-B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Pertence ao Comando de Operações Especiais do Departamento.</a:t>
            </a:r>
          </a:p>
          <a:p>
            <a:pPr algn="just">
              <a:lnSpc>
                <a:spcPct val="100000"/>
              </a:lnSpc>
            </a:pPr>
            <a:r>
              <a:rPr lang="pt-BR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Gefrav</a:t>
            </a:r>
            <a:r>
              <a:rPr lang="pt-BR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compete:</a:t>
            </a:r>
            <a:r>
              <a:rPr lang="pt-BR" sz="80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I - </a:t>
            </a:r>
            <a:r>
              <a:rPr lang="pt-BR" sz="800" b="1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articular ações e estratégias com os demais órgãos do Sistema Nacional de Segurança Pública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, Ministério Público, outras instituições da Administração Pública Federal, Estadual e Municipal, além da iniciativa privada, promovendo o intercâmbio de informações e ações integradas para o combate à criminalidade; II - </a:t>
            </a:r>
            <a:r>
              <a:rPr lang="pt-BR" sz="800" b="1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planejar, promover, coordenar e executar ações específicas de prevenção e repressão ao crime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; III - </a:t>
            </a:r>
            <a:r>
              <a:rPr lang="pt-BR" sz="800" b="1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propor diretrizes, estimular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e supervisionar a atividade de combate ao crime nas Superintendências e Distritos Regionais;</a:t>
            </a:r>
            <a:r>
              <a:rPr lang="pt-BR" sz="800" i="1" strike="noStrike" baseline="0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IV – acompanhar e </a:t>
            </a:r>
            <a:r>
              <a:rPr lang="pt-BR" sz="800" b="1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analisar dados referentes aos crimes praticados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nas rodovias e estradas federais, e propor ações específicas de combate à criminalidade nas regiões que apresentarem as maiores incidências; 	V - propor e </a:t>
            </a:r>
            <a:r>
              <a:rPr lang="pt-BR" sz="800" b="1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estimular a capacitação e atualização do efetivo operacional</a:t>
            </a:r>
            <a:r>
              <a:rPr lang="pt-BR" sz="800" i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para otimizar as ações de sua competência.</a:t>
            </a:r>
            <a:endParaRPr lang="pt-BR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DB7DA-0CFA-4ECA-AA06-67FDFA45F760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7021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AUDI/Q3: vistoria nos elementos de identificação veicular, onde verificamos que o número de chassi havia indícios de ter sido suprimido e realizada nova gravação, e que através de outros elementos de identificação, como numeração do motor, e etiquetas de identificação, constatamos que o verdadeiro veículo tratava-se de um Audi/Q3 de placas KPK-8772/RJ.</a:t>
            </a:r>
          </a:p>
          <a:p>
            <a:r>
              <a:rPr lang="pt-BR" dirty="0" smtClean="0"/>
              <a:t>Toyota/Hilux: vistoria nos elementos de identificação veicular, onde verificamos que as numerações de chassi, dos vidros, do motor e das etiquetas NIV possuíam indícios de terem sido suprimidas e realizada nova gravação, no entanto, através das características do veiculo e dos resquícios deixados nas adulterações, constatamos que o verdadeiro veículo tratava-se de uma Hilux de placas ODI-7152/ES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DB7DA-0CFA-4ECA-AA06-67FDFA45F760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8341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BME, COTAM, COCHQ, ROTAM, COR, CTAM.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Outras Unidades: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GAO 1BPM - 2015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GAO 6BPM - 2015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Força Tática 1BPM - 2017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Força Tática 6BPM - 2017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DB7DA-0CFA-4ECA-AA06-67FDFA45F760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242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DB7DA-0CFA-4ECA-AA06-67FDFA45F760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4738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propostas do GEFRAV para modificação de legislação:</a:t>
            </a:r>
          </a:p>
          <a:p>
            <a:endParaRPr lang="pt-BR" dirty="0" smtClean="0"/>
          </a:p>
          <a:p>
            <a:r>
              <a:rPr lang="pt-BR" dirty="0" smtClean="0"/>
              <a:t>Propostas do GEFRAV tem </a:t>
            </a:r>
            <a:r>
              <a:rPr lang="pt-BR" dirty="0" err="1" smtClean="0"/>
              <a:t>Camara</a:t>
            </a:r>
            <a:r>
              <a:rPr lang="pt-BR" dirty="0" smtClean="0"/>
              <a:t> temática que discute sobre as fraudes veiculares.</a:t>
            </a:r>
          </a:p>
          <a:p>
            <a:r>
              <a:rPr lang="pt-BR" dirty="0" smtClean="0"/>
              <a:t>Comissão modificação de duas legislações principais </a:t>
            </a:r>
          </a:p>
          <a:p>
            <a:r>
              <a:rPr lang="pt-BR" dirty="0" smtClean="0"/>
              <a:t>Res 24/98 - Estabelece o critério de identificação de veículos - norteia parâmetros da IDV proposta da PRF / GEFRAV em 2 anos de reuniões. Está em fase adiantada com o relator. Interesse das montadores </a:t>
            </a:r>
            <a:r>
              <a:rPr lang="pt-BR" dirty="0" err="1" smtClean="0"/>
              <a:t>detrans</a:t>
            </a:r>
            <a:r>
              <a:rPr lang="pt-BR" dirty="0" smtClean="0"/>
              <a:t> e </a:t>
            </a:r>
            <a:r>
              <a:rPr lang="pt-BR" dirty="0" err="1" smtClean="0"/>
              <a:t>denatran</a:t>
            </a:r>
            <a:r>
              <a:rPr lang="pt-BR" dirty="0" smtClean="0"/>
              <a:t>.</a:t>
            </a:r>
          </a:p>
          <a:p>
            <a:r>
              <a:rPr lang="pt-BR" dirty="0" err="1" smtClean="0"/>
              <a:t>Relatorio</a:t>
            </a:r>
            <a:r>
              <a:rPr lang="pt-BR" dirty="0" smtClean="0"/>
              <a:t> sobre importância dos lacres, pois tem Resolução falando que as placas não seriam </a:t>
            </a:r>
            <a:r>
              <a:rPr lang="pt-BR" dirty="0" err="1" smtClean="0"/>
              <a:t>obrigatorias</a:t>
            </a:r>
            <a:r>
              <a:rPr lang="pt-BR" dirty="0" smtClean="0"/>
              <a:t>  caso houvesse tecnologia pra identificação do veículo.</a:t>
            </a:r>
          </a:p>
          <a:p>
            <a:r>
              <a:rPr lang="pt-BR" dirty="0" smtClean="0"/>
              <a:t>Resolução 611/16 - que regula e disciplina a atividade de desmontagem de veículos automotores terrestres-, regulamentação sobre os desmanches a PRF apresentando seu posicionamento.</a:t>
            </a:r>
          </a:p>
          <a:p>
            <a:endParaRPr lang="pt-BR" dirty="0" smtClean="0"/>
          </a:p>
          <a:p>
            <a:r>
              <a:rPr lang="pt-BR" dirty="0" smtClean="0"/>
              <a:t>Art. 311 do Código Penal - Decreto Lei 2848/40</a:t>
            </a:r>
          </a:p>
          <a:p>
            <a:r>
              <a:rPr lang="pt-BR" dirty="0" smtClean="0"/>
              <a:t>“Art. 311 - Adulterar ou remarcar número de chassi ou qualquer sinal identificador de veículo automotor, de seu componente ou equipamento:”</a:t>
            </a:r>
          </a:p>
          <a:p>
            <a:r>
              <a:rPr lang="pt-BR" dirty="0" smtClean="0"/>
              <a:t> adulteração de veículos. Tem um erro, adulteração de veículos automotores, ficando de fora reboques e </a:t>
            </a:r>
            <a:r>
              <a:rPr lang="pt-BR" dirty="0" err="1" smtClean="0"/>
              <a:t>semi</a:t>
            </a:r>
            <a:r>
              <a:rPr lang="pt-BR" dirty="0" smtClean="0"/>
              <a:t> reboques. Proposta também de mudança, com algumas interpretações como tem no art. 180 de receptação, pra punir </a:t>
            </a:r>
            <a:r>
              <a:rPr lang="pt-BR" dirty="0" err="1" smtClean="0"/>
              <a:t>tb</a:t>
            </a:r>
            <a:r>
              <a:rPr lang="pt-BR" dirty="0" smtClean="0"/>
              <a:t> quem recebe e quem vende , não só quem adultera.</a:t>
            </a:r>
          </a:p>
          <a:p>
            <a:endParaRPr lang="pt-BR" dirty="0" smtClean="0"/>
          </a:p>
          <a:p>
            <a:r>
              <a:rPr lang="pt-BR" dirty="0" err="1" smtClean="0"/>
              <a:t>Reltorio</a:t>
            </a:r>
            <a:r>
              <a:rPr lang="pt-BR" dirty="0" smtClean="0"/>
              <a:t> sobre </a:t>
            </a:r>
            <a:r>
              <a:rPr lang="pt-BR" dirty="0" err="1" smtClean="0"/>
              <a:t>importancia</a:t>
            </a:r>
            <a:r>
              <a:rPr lang="pt-BR" dirty="0" smtClean="0"/>
              <a:t> dos lacres: Inspetor </a:t>
            </a:r>
            <a:r>
              <a:rPr lang="pt-BR" dirty="0" err="1" smtClean="0"/>
              <a:t>paulus</a:t>
            </a:r>
            <a:r>
              <a:rPr lang="pt-BR" dirty="0" smtClean="0"/>
              <a:t> da </a:t>
            </a:r>
            <a:r>
              <a:rPr lang="pt-BR" dirty="0" err="1" smtClean="0"/>
              <a:t>prf</a:t>
            </a:r>
            <a:r>
              <a:rPr lang="pt-BR" dirty="0" smtClean="0"/>
              <a:t> é o relator na Câmara temática sobre essa resolução ( não lembro o número da resolução). Fiz o relatório como então chefe do </a:t>
            </a:r>
            <a:r>
              <a:rPr lang="pt-BR" dirty="0" err="1" smtClean="0"/>
              <a:t>gefrav</a:t>
            </a:r>
            <a:r>
              <a:rPr lang="pt-BR" dirty="0" smtClean="0"/>
              <a:t> e enviei pra ele apresentar. Ele disse que publicou em seu relatório na íntegra.</a:t>
            </a:r>
          </a:p>
          <a:p>
            <a:endParaRPr lang="pt-BR" dirty="0" smtClean="0"/>
          </a:p>
          <a:p>
            <a:r>
              <a:rPr lang="pt-BR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Art. 180 </a:t>
            </a:r>
            <a:r>
              <a:rPr lang="pt-B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Adquirir, receber, transportar, conduzir ou ocultar, em proveito próprio ou alheio, coisa que sabe ser produto de crime, ou influir para que terceiro, de boa-fé, a adquira, receba ou oculte: (Redação dada pela Lei nº 9.426, de 1996)</a:t>
            </a:r>
          </a:p>
          <a:p>
            <a:r>
              <a:rPr lang="pt-B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Pena - reclusão, de um a quatro anos, e multa. 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DB7DA-0CFA-4ECA-AA06-67FDFA45F760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291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779814" y="864000"/>
            <a:ext cx="6676586" cy="899486"/>
          </a:xfrm>
          <a:prstGeom prst="rect">
            <a:avLst/>
          </a:prstGeom>
        </p:spPr>
        <p:txBody>
          <a:bodyPr lIns="36000" tIns="36000" rIns="36000" bIns="36000" anchor="ctr" anchorCtr="0">
            <a:normAutofit/>
          </a:bodyPr>
          <a:lstStyle>
            <a:lvl1pPr algn="ctr">
              <a:defRPr sz="3200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pt-BR" dirty="0" smtClean="0"/>
              <a:t>Polícia Rodoviária Federal</a:t>
            </a:r>
            <a:br>
              <a:rPr lang="pt-BR" dirty="0" smtClean="0"/>
            </a:br>
            <a:r>
              <a:rPr lang="pt-BR" dirty="0" smtClean="0"/>
              <a:t>Superintendência do Espírito Santo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73577" y="2238601"/>
            <a:ext cx="7707087" cy="2937555"/>
          </a:xfrm>
          <a:prstGeom prst="rect">
            <a:avLst/>
          </a:prstGeom>
        </p:spPr>
        <p:txBody>
          <a:bodyPr lIns="72000" tIns="36000" rIns="72000" bIns="36000" anchor="ctr" anchorCtr="0">
            <a:normAutofit/>
          </a:bodyPr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 smtClean="0"/>
              <a:t>Clique para editar o estilo do subtítulo mestre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523265" y="6168574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76B40FFB-7621-4D08-B137-C92ED7D2EC35}" type="datetimeFigureOut">
              <a:rPr lang="pt-BR" smtClean="0"/>
              <a:pPr/>
              <a:t>17/08/2017</a:t>
            </a:fld>
            <a:endParaRPr lang="pt-BR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168574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0"/>
            <a:ext cx="1451809" cy="1764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5536" y="6406042"/>
            <a:ext cx="1104900" cy="4286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" y="6372000"/>
            <a:ext cx="3565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90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5935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701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963386" y="96883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628650" y="2473779"/>
            <a:ext cx="7886700" cy="3703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187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3513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9510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8696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5861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714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098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F389E95-F832-4B63-8AC6-154A76361C32}" type="datetimeFigureOut">
              <a:rPr lang="pt-BR" smtClean="0"/>
              <a:t>17/08/2017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07061-8D3A-4A9D-BA62-380408968C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1413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64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f.gov.br/porta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VideoPRF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856998" y="855762"/>
            <a:ext cx="7772400" cy="1382839"/>
          </a:xfrm>
        </p:spPr>
        <p:txBody>
          <a:bodyPr>
            <a:normAutofit/>
          </a:bodyPr>
          <a:lstStyle/>
          <a:p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Polícia Rodoviária Federal</a:t>
            </a:r>
            <a:b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Superintendência do Espírito Santo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ítulo 3"/>
          <p:cNvSpPr>
            <a:spLocks noGrp="1"/>
          </p:cNvSpPr>
          <p:nvPr>
            <p:ph type="subTitle" idx="1"/>
          </p:nvPr>
        </p:nvSpPr>
        <p:spPr>
          <a:xfrm>
            <a:off x="873577" y="2238601"/>
            <a:ext cx="7707087" cy="2937555"/>
          </a:xfrm>
        </p:spPr>
        <p:txBody>
          <a:bodyPr>
            <a:normAutofit/>
          </a:bodyPr>
          <a:lstStyle/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</a:pPr>
            <a:r>
              <a:rPr lang="en-GB" altLang="pt-BR" sz="3800" b="1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1º </a:t>
            </a:r>
            <a:r>
              <a:rPr lang="en-GB" altLang="pt-BR" sz="3800" b="1" i="1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WORKSHOP </a:t>
            </a:r>
          </a:p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</a:pPr>
            <a:r>
              <a:rPr lang="en-GB" altLang="pt-BR" sz="3800" b="1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SEGURANÇA PÚBLICA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>
          <a:xfrm>
            <a:off x="6523265" y="6168574"/>
            <a:ext cx="2057400" cy="365125"/>
          </a:xfrm>
        </p:spPr>
        <p:txBody>
          <a:bodyPr/>
          <a:lstStyle/>
          <a:p>
            <a:fld id="{E9E16011-650E-4CC0-94D5-211C02460B49}" type="datetime1">
              <a:rPr lang="pt-BR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17/08/2017</a:t>
            </a:fld>
            <a:endParaRPr lang="pt-BR" dirty="0">
              <a:solidFill>
                <a:schemeClr val="bg2">
                  <a:lumMod val="9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>
          <a:xfrm>
            <a:off x="3028950" y="6168574"/>
            <a:ext cx="3086100" cy="365125"/>
          </a:xfrm>
        </p:spPr>
        <p:txBody>
          <a:bodyPr/>
          <a:lstStyle/>
          <a:p>
            <a:pPr algn="ctr"/>
            <a:r>
              <a:rPr lang="pt-BR" dirty="0" err="1" smtClean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Vitória-ES</a:t>
            </a:r>
            <a:endParaRPr lang="pt-BR" dirty="0">
              <a:solidFill>
                <a:schemeClr val="bg2">
                  <a:lumMod val="9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65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8496944" cy="4783464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963386" y="807662"/>
            <a:ext cx="7425038" cy="965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ENFRENTAMENTO ÀS FRAUDES VEICULARES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37751" y="2571869"/>
            <a:ext cx="867444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ATUAÇÃO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endParaRPr lang="pt-B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Estimular a </a:t>
            </a: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capacitação e atualização 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do efetivo 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operacional, com Operações 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Temáticas de Enfrentamento às Fraudes Veiculares 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– OTEVEIC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.</a:t>
            </a:r>
            <a:endParaRPr lang="pt-BR" dirty="0" smtClean="0">
              <a:solidFill>
                <a:srgbClr val="000000"/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pt-BR" dirty="0" smtClean="0">
              <a:solidFill>
                <a:srgbClr val="000000"/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Operações 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de </a:t>
            </a:r>
            <a:r>
              <a:rPr lang="pt-BR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prevenção e repressão 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aos crimes relacionados à fraudes 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veiculares.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pt-BR" dirty="0" smtClean="0">
              <a:solidFill>
                <a:srgbClr val="000000"/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Ações estratégicas e </a:t>
            </a:r>
            <a:r>
              <a:rPr lang="pt-BR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parcerias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com outras instituições.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37751" y="2020404"/>
            <a:ext cx="8512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GEFRAV - Grupo </a:t>
            </a:r>
            <a:r>
              <a:rPr lang="pt-BR" b="1" dirty="0">
                <a:solidFill>
                  <a:srgbClr val="000000"/>
                </a:solidFill>
                <a:latin typeface="Arial"/>
                <a:ea typeface="DejaVu Sans"/>
              </a:rPr>
              <a:t>de Enfrentamento às Fraudes </a:t>
            </a: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Veiculares</a:t>
            </a:r>
            <a:r>
              <a:rPr lang="pt-BR" b="1" dirty="0">
                <a:solidFill>
                  <a:srgbClr val="000000"/>
                </a:solidFill>
                <a:latin typeface="Arial"/>
                <a:ea typeface="DejaVu Sans"/>
              </a:rPr>
              <a:t>.</a:t>
            </a:r>
            <a:endParaRPr lang="pt-BR" b="1" dirty="0" smtClean="0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9215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/>
        </p:blipFill>
        <p:spPr>
          <a:xfrm>
            <a:off x="684000" y="1556792"/>
            <a:ext cx="8149179" cy="4824000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CAPACITAÇÃO E ATUALIZAÇÃO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99534" y="1853683"/>
            <a:ext cx="84505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OTEVEIC</a:t>
            </a:r>
            <a:r>
              <a:rPr lang="pt-BR" dirty="0" smtClean="0">
                <a:solidFill>
                  <a:srgbClr val="000000"/>
                </a:solidFill>
                <a:latin typeface="Arial"/>
                <a:ea typeface="DejaVu Sans"/>
              </a:rPr>
              <a:t> - Operações </a:t>
            </a:r>
            <a:r>
              <a:rPr lang="pt-BR" dirty="0">
                <a:solidFill>
                  <a:srgbClr val="000000"/>
                </a:solidFill>
                <a:latin typeface="Arial"/>
                <a:ea typeface="DejaVu Sans"/>
              </a:rPr>
              <a:t>Temáticas de Enfrentamento às Fraudes </a:t>
            </a:r>
            <a:r>
              <a:rPr lang="pt-BR" dirty="0" smtClean="0">
                <a:solidFill>
                  <a:srgbClr val="000000"/>
                </a:solidFill>
                <a:latin typeface="Arial"/>
                <a:ea typeface="DejaVu Sans"/>
              </a:rPr>
              <a:t>Veiculares.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000000"/>
              </a:solidFill>
              <a:latin typeface="Arial"/>
              <a:ea typeface="DejaVu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0000"/>
                </a:solidFill>
                <a:latin typeface="Arial"/>
                <a:ea typeface="DejaVu Sans"/>
              </a:rPr>
              <a:t>No âmbito da PRF, são executadas desde o ano de 2007, com a preocupação da aplicação imediata do conhecimento obtido durante o treinamento.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Fomentar o efetivo ordinário a realizar a IDV de forma 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minuciosa.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 smtClean="0">
              <a:solidFill>
                <a:srgbClr val="000000"/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000000"/>
                </a:solidFill>
                <a:latin typeface="Arial"/>
                <a:ea typeface="DejaVu Sans"/>
              </a:rPr>
              <a:t>Intercambiar experiências profissionais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000000"/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3710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OTEVEIC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660658" y="1556792"/>
            <a:ext cx="4140000" cy="2520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schemeClr val="bg2">
                <a:lumMod val="50000"/>
                <a:alpha val="40000"/>
              </a:schemeClr>
            </a:outerShdw>
            <a:softEdge rad="38100"/>
          </a:effectLst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2486" y="2304922"/>
            <a:ext cx="4189430" cy="2736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schemeClr val="bg2">
                <a:lumMod val="50000"/>
                <a:alpha val="40000"/>
              </a:schemeClr>
            </a:outerShdw>
            <a:softEdge rad="38100"/>
          </a:effectLst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4657074" y="4053040"/>
            <a:ext cx="4140000" cy="2376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schemeClr val="bg2">
                <a:lumMod val="50000"/>
                <a:alpha val="40000"/>
              </a:schemeClr>
            </a:outerShdw>
            <a:softEdge rad="38100"/>
          </a:effectLst>
        </p:spPr>
      </p:pic>
      <p:sp>
        <p:nvSpPr>
          <p:cNvPr id="8" name="Retângulo 7"/>
          <p:cNvSpPr/>
          <p:nvPr/>
        </p:nvSpPr>
        <p:spPr>
          <a:xfrm>
            <a:off x="432487" y="1753472"/>
            <a:ext cx="2582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Parte teórica</a:t>
            </a:r>
            <a:endParaRPr lang="pt-BR" dirty="0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432487" y="5240602"/>
            <a:ext cx="2582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Parte prática</a:t>
            </a:r>
            <a:endParaRPr lang="pt-BR" dirty="0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9617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RESULTADOS PÓS-OTEVEIC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131306"/>
              </p:ext>
            </p:extLst>
          </p:nvPr>
        </p:nvGraphicFramePr>
        <p:xfrm>
          <a:off x="1613822" y="1746423"/>
          <a:ext cx="6162697" cy="409090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336584"/>
                <a:gridCol w="2826113"/>
              </a:tblGrid>
              <a:tr h="7990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Regional</a:t>
                      </a:r>
                      <a:endParaRPr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Crescimento do Nº</a:t>
                      </a:r>
                      <a:r>
                        <a:rPr lang="pt-BR" sz="1800" b="1" strike="noStrik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pt-BR" sz="1800" b="1" strike="noStrik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Veículos</a:t>
                      </a:r>
                      <a:r>
                        <a:rPr lang="pt-BR" sz="1800" b="1" strike="noStrike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 Recuperados</a:t>
                      </a:r>
                      <a:endParaRPr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CEARÁ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+54,84%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PIAUÍ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+74,51%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SERGIPE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+5,26%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BAHIA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+24,22%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TOCANTINS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+15,38%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RORAIMA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+166,67%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MARANHÃO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+118,75%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MATO GROSSO DO SUL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+66,00%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1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trike="noStrik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BAHIA</a:t>
                      </a:r>
                      <a:endParaRPr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b="1" strike="noStrike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DejaVu Sans"/>
                          <a:cs typeface="Arial" panose="020B0604020202020204" pitchFamily="34" charset="0"/>
                        </a:rPr>
                        <a:t>+6,62%</a:t>
                      </a:r>
                      <a:endParaRPr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ustomShape 3"/>
          <p:cNvSpPr/>
          <p:nvPr/>
        </p:nvSpPr>
        <p:spPr>
          <a:xfrm>
            <a:off x="511446" y="6016999"/>
            <a:ext cx="8485920" cy="27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pt-BR" sz="1200" strike="noStrike" dirty="0">
                <a:solidFill>
                  <a:srgbClr val="000000"/>
                </a:solidFill>
                <a:latin typeface="Arial"/>
                <a:ea typeface="DejaVu Sans"/>
              </a:rPr>
              <a:t>ÍNDICES COMPARATIVOS ENTRE 3 MESES ANTES E 3 MESES APÓS A REALIZAÇÃO DA OTEVEIC.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444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AÇÕES OPERACIONAIS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4" y="1556792"/>
            <a:ext cx="5120000" cy="2880000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000" y="3573016"/>
            <a:ext cx="5120000" cy="2880000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7" name="Retângulo 6"/>
          <p:cNvSpPr/>
          <p:nvPr/>
        </p:nvSpPr>
        <p:spPr>
          <a:xfrm>
            <a:off x="5076056" y="1715324"/>
            <a:ext cx="4067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Dia: 14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de Agosto de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Local: BR 101 km 304 - Viana/ES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Veículo 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Audi/Q3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com sinais identificadores adulterados. Apresentou CRLV 2017 falso.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Restrição de ROUBO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em 13/09/2016,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município de Nova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Iguaçu/RJ.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07505" y="4581128"/>
            <a:ext cx="3916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Dia: 14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de Agosto de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Local: BR 101 km 293 - Cariacica/ES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Veículo 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Toyota/Hilux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com sinais identificadores adulterados. Apresentou CRLV 2017 falso.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Restrição de ROUBO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em 21/04/2017,</a:t>
            </a:r>
            <a:endParaRPr lang="pt-B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município de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Vila Velha/ES.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75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agem relacionada"/>
          <p:cNvPicPr>
            <a:picLocks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496" y="2780928"/>
            <a:ext cx="6206984" cy="366219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2">
                <a:lumMod val="75000"/>
                <a:alpha val="30000"/>
              </a:schemeClr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AÇÕES OPERACIONAIS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stomShape 2"/>
          <p:cNvSpPr/>
          <p:nvPr/>
        </p:nvSpPr>
        <p:spPr>
          <a:xfrm>
            <a:off x="335560" y="1628800"/>
            <a:ext cx="8514526" cy="14086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Local: </a:t>
            </a:r>
            <a:r>
              <a:rPr lang="pt-BR" b="1" strike="noStrike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Piauí/Bahia </a:t>
            </a:r>
            <a:r>
              <a:rPr lang="pt-BR" b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- 2014 - OPERAÇÃO </a:t>
            </a:r>
            <a:r>
              <a:rPr lang="pt-BR" b="1" strike="noStrike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HIRCUS </a:t>
            </a:r>
            <a:r>
              <a:rPr lang="pt-BR" b="1" strike="noStrike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II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Ação da PRF,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com o apoio do Ministério Público do Estado da Bahia e da Polícia Civil do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Piauí, em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cerca de 50 cidades no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sul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PI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norte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da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BA.</a:t>
            </a:r>
          </a:p>
        </p:txBody>
      </p:sp>
      <p:sp>
        <p:nvSpPr>
          <p:cNvPr id="7" name="Retângulo 6"/>
          <p:cNvSpPr/>
          <p:nvPr/>
        </p:nvSpPr>
        <p:spPr>
          <a:xfrm>
            <a:off x="335560" y="2951138"/>
            <a:ext cx="65265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Resultados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164 </a:t>
            </a:r>
            <a:r>
              <a:rPr lang="pt-BR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veículos </a:t>
            </a: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recuperados;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103 veículos com ocorrência de roubo ou furto;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61 veículos com adulteração nos elementos identificadores;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81 documentos falsos apreendidos;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154 pessoas detidas.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67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OPERAÇÃO HIRCUS II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3"/>
          <p:cNvPicPr/>
          <p:nvPr/>
        </p:nvPicPr>
        <p:blipFill>
          <a:blip r:embed="rId2"/>
          <a:stretch/>
        </p:blipFill>
        <p:spPr>
          <a:xfrm>
            <a:off x="0" y="1484784"/>
            <a:ext cx="4790520" cy="309456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50800"/>
          </a:effectLst>
        </p:spPr>
      </p:pic>
      <p:pic>
        <p:nvPicPr>
          <p:cNvPr id="9" name="Picture 2"/>
          <p:cNvPicPr>
            <a:picLocks/>
          </p:cNvPicPr>
          <p:nvPr/>
        </p:nvPicPr>
        <p:blipFill>
          <a:blip r:embed="rId3"/>
          <a:stretch/>
        </p:blipFill>
        <p:spPr>
          <a:xfrm>
            <a:off x="4790520" y="1484784"/>
            <a:ext cx="4349880" cy="25002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50800"/>
          </a:effectLst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" y="4221088"/>
            <a:ext cx="4275602" cy="222425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50800"/>
          </a:effectLst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275604" y="3501008"/>
            <a:ext cx="4864795" cy="296676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106790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93" y="1562137"/>
            <a:ext cx="4284000" cy="2520000"/>
          </a:xfrm>
          <a:prstGeom prst="rect">
            <a:avLst/>
          </a:prstGeom>
          <a:effectLst>
            <a:outerShdw blurRad="50800" dist="38100" dir="2700000" algn="tl" rotWithShape="0">
              <a:schemeClr val="bg2">
                <a:lumMod val="75000"/>
                <a:alpha val="40000"/>
              </a:schemeClr>
            </a:outerShdw>
            <a:softEdge rad="38100"/>
          </a:effectLst>
        </p:spPr>
      </p:pic>
      <p:pic>
        <p:nvPicPr>
          <p:cNvPr id="5" name="Picture 2" descr="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18" y="1562137"/>
            <a:ext cx="4164860" cy="2172669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372" y="3874035"/>
            <a:ext cx="4451477" cy="2567019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s.portalodia.com/media/editor/img-20141222-wa000814192487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19" y="3734806"/>
            <a:ext cx="3748374" cy="2706249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OPERAÇÃO HIRCUS II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51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AÇÕES INTEGRADAS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251520" y="1714738"/>
            <a:ext cx="871296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Capacitação de Outras Instituições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 smtClean="0">
              <a:solidFill>
                <a:srgbClr val="000000"/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O Núcleo de Operações Especiais da PRF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é convidado para ministrar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Cursos de Capacitação e Atualização para os policiais da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PMES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91097"/>
            <a:ext cx="6048672" cy="3404985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72148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0970"/>
            <a:ext cx="4712608" cy="2650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8100"/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8" y="4160013"/>
            <a:ext cx="4393252" cy="22933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8100"/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19" y="4160013"/>
            <a:ext cx="4199377" cy="22932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8100"/>
          </a:effec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609" y="1542574"/>
            <a:ext cx="4412199" cy="26492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8100"/>
          </a:effec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AÇÕES INTEGRADAS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6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apa Bras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714" y="1772816"/>
            <a:ext cx="4651663" cy="460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50800" dist="50800" dir="5400000" algn="ctr" rotWithShape="0">
              <a:srgbClr val="000000">
                <a:alpha val="30000"/>
              </a:srgbClr>
            </a:outerShdw>
            <a:reflection blurRad="6350" stA="52000" endA="300" endPos="10000" dir="5400000" sy="-100000" algn="bl" rotWithShape="0"/>
            <a:softEdge rad="114300"/>
          </a:effectLst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1005780" y="806400"/>
            <a:ext cx="7886700" cy="99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POLÍCIA RODOVIÁRIA FEDERAL (PRF)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36543" y="1988840"/>
            <a:ext cx="4546437" cy="4370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Presente em todo território </a:t>
            </a: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nacional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alt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Sede Nacional em Brasília</a:t>
            </a:r>
          </a:p>
          <a:p>
            <a:endParaRPr lang="pt-BR" altLang="pt-B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27 Superintendências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alt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Mais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de 550 pontos de </a:t>
            </a: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atendimento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alt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alt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 ES</a:t>
            </a: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Sede em Vitória/ES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04 Delegacias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alt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07 Postos e 01 Ponto de Apoio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alt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83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90972" y="2996952"/>
            <a:ext cx="85591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ALERTA</a:t>
            </a:r>
          </a:p>
          <a:p>
            <a:pPr lvl="1"/>
            <a:endParaRPr lang="pt-B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Serviço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Web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www.prf.gov.br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para cadastro de carros roubados e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furtados.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Envia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mensagens sobre carros roubados nas últimas 72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horas para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locais onde a PRF realiza </a:t>
            </a:r>
            <a:r>
              <a:rPr lang="pt-BR" dirty="0" err="1">
                <a:latin typeface="Arial" panose="020B0604020202020204" pitchFamily="34" charset="0"/>
                <a:cs typeface="Arial" panose="020B0604020202020204" pitchFamily="34" charset="0"/>
              </a:rPr>
              <a:t>blitzes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 e para celulares utilizados pelos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policiais.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registro de Alerta não dispensa o registro na Polícia Civil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registro de um Alerta também pode ser feito por telefone. Basta ligar para o número da Polícia Rodoviária Federal, o </a:t>
            </a: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</a:t>
            </a:r>
            <a:r>
              <a:rPr lang="pt-BR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1628800"/>
            <a:ext cx="2137977" cy="19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30000" endPos="15000" dir="5400000" sy="-100000" algn="bl" rotWithShape="0"/>
            <a:softEdge rad="63500"/>
          </a:effec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963386" y="806400"/>
            <a:ext cx="7886700" cy="7801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AGILIDADE NA COMUNICAÇÃO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90972" y="1700808"/>
            <a:ext cx="6625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Quando um veículo é roubado as chances de recuperação são maiores nas primeiras horas após a ocorrência.</a:t>
            </a:r>
          </a:p>
        </p:txBody>
      </p:sp>
      <p:sp>
        <p:nvSpPr>
          <p:cNvPr id="8" name="Retângulo 7"/>
          <p:cNvSpPr/>
          <p:nvPr/>
        </p:nvSpPr>
        <p:spPr>
          <a:xfrm>
            <a:off x="290972" y="2492896"/>
            <a:ext cx="3168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Aplicativo PRF MÓVEL</a:t>
            </a:r>
          </a:p>
        </p:txBody>
      </p:sp>
    </p:spTree>
    <p:extLst>
      <p:ext uri="{BB962C8B-B14F-4D97-AF65-F5344CB8AC3E}">
        <p14:creationId xmlns:p14="http://schemas.microsoft.com/office/powerpoint/2010/main" val="296981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449" y="1916832"/>
            <a:ext cx="6256837" cy="4489106"/>
          </a:xfrm>
          <a:prstGeom prst="rect">
            <a:avLst/>
          </a:prstGeom>
          <a:effectLst>
            <a:outerShdw blurRad="50800" dist="38100" dir="2700000" algn="tl" rotWithShape="0">
              <a:schemeClr val="bg2">
                <a:lumMod val="75000"/>
                <a:alpha val="40000"/>
              </a:schemeClr>
            </a:outerShdw>
            <a:softEdge rad="63500"/>
          </a:effec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63386" y="806400"/>
            <a:ext cx="7886700" cy="7801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LEGISLAÇÃO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17021" y="1743433"/>
            <a:ext cx="3795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Propostas da PRF - GEFRAV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7021" y="4509120"/>
            <a:ext cx="8962767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altLang="pt-BR" sz="1600" b="1" dirty="0">
                <a:solidFill>
                  <a:srgbClr val="000000"/>
                </a:solidFill>
                <a:cs typeface="Arial" panose="020B0604020202020204" pitchFamily="34" charset="0"/>
              </a:rPr>
              <a:t>Lei nº 13.281, de 2016</a:t>
            </a:r>
            <a:r>
              <a:rPr lang="pt-BR" altLang="pt-BR" sz="16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pt-BR" altLang="pt-BR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- Obrigatoriedade do porte do CRLV</a:t>
            </a:r>
          </a:p>
          <a:p>
            <a:pPr lvl="1"/>
            <a:endParaRPr kumimoji="0" lang="pt-BR" altLang="pt-BR" sz="16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cs typeface="Arial" panose="020B0604020202020204" pitchFamily="34" charset="0"/>
            </a:endParaRPr>
          </a:p>
          <a:p>
            <a:pPr lvl="1"/>
            <a:r>
              <a:rPr kumimoji="0" lang="pt-BR" altLang="pt-BR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Art. 133. É obrigatório o porte do Certificado de Licenciamento Anual.</a:t>
            </a:r>
            <a:endParaRPr kumimoji="0" lang="pt-BR" altLang="pt-BR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lvl="1"/>
            <a:r>
              <a:rPr kumimoji="0" lang="pt-BR" altLang="pt-BR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Parágrafo único. O porte será dispensado quando, no momento da fiscalização, for possível ter acesso ao devido sistema informatizado para verificar se o veículo está licenciado.</a:t>
            </a:r>
            <a:endParaRPr kumimoji="0" lang="pt-BR" altLang="pt-BR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86221" y="2636912"/>
            <a:ext cx="88236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. 311 do Código Penal - Decreto Lei 2848/40</a:t>
            </a:r>
          </a:p>
          <a:p>
            <a:endParaRPr lang="pt-BR" sz="1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pt-BR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  <a:r>
              <a:rPr lang="pt-BR" sz="1400" i="1" dirty="0">
                <a:latin typeface="Arial" panose="020B0604020202020204" pitchFamily="34" charset="0"/>
                <a:cs typeface="Arial" panose="020B0604020202020204" pitchFamily="34" charset="0"/>
              </a:rPr>
              <a:t>. 311 - Adulterar ou remarcar número de chassi ou qualquer sinal identificador de </a:t>
            </a:r>
            <a:r>
              <a:rPr lang="pt-BR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veículo automotor</a:t>
            </a:r>
            <a:r>
              <a:rPr lang="pt-BR" sz="1400" i="1" dirty="0">
                <a:latin typeface="Arial" panose="020B0604020202020204" pitchFamily="34" charset="0"/>
                <a:cs typeface="Arial" panose="020B0604020202020204" pitchFamily="34" charset="0"/>
              </a:rPr>
              <a:t>, de seu componente ou </a:t>
            </a:r>
            <a:r>
              <a:rPr lang="pt-BR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equipamento</a:t>
            </a:r>
            <a:r>
              <a:rPr lang="pt-BR" sz="1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Retângulo 8"/>
          <p:cNvSpPr/>
          <p:nvPr/>
        </p:nvSpPr>
        <p:spPr>
          <a:xfrm>
            <a:off x="386221" y="3645024"/>
            <a:ext cx="57674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Resolução 611/16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regulamentação sobre desmanches.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86221" y="2204864"/>
            <a:ext cx="87330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Resolução CONTRAN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24/98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estabelece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o critério de identificação de veículos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86221" y="4077072"/>
            <a:ext cx="50095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Relatório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sobre importância dos 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lacres.</a:t>
            </a:r>
            <a:endParaRPr lang="pt-B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17020" y="5879653"/>
            <a:ext cx="896276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Arial" panose="020B0604020202020204" pitchFamily="34" charset="0"/>
              </a:rPr>
              <a:t>Art. </a:t>
            </a:r>
            <a:r>
              <a:rPr lang="pt-BR" sz="1600" b="1" dirty="0" smtClean="0">
                <a:cs typeface="Arial" panose="020B0604020202020204" pitchFamily="34" charset="0"/>
              </a:rPr>
              <a:t>180 </a:t>
            </a:r>
            <a:r>
              <a:rPr lang="pt-BR" sz="1600" b="1" dirty="0">
                <a:cs typeface="Arial" panose="020B0604020202020204" pitchFamily="34" charset="0"/>
              </a:rPr>
              <a:t>do Código Penal </a:t>
            </a:r>
            <a:r>
              <a:rPr lang="pt-BR" altLang="pt-BR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- Receptação</a:t>
            </a:r>
          </a:p>
        </p:txBody>
      </p:sp>
      <p:pic>
        <p:nvPicPr>
          <p:cNvPr id="3" name="Imagem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733256"/>
            <a:ext cx="684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3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337" y="2780928"/>
            <a:ext cx="4723806" cy="2808312"/>
          </a:xfrm>
          <a:prstGeom prst="rect">
            <a:avLst/>
          </a:prstGeom>
          <a:effectLst>
            <a:outerShdw blurRad="76200" dist="190500" dir="13500000" sy="23000" kx="1200000" algn="br" rotWithShape="0">
              <a:schemeClr val="bg1">
                <a:lumMod val="65000"/>
                <a:alpha val="20000"/>
              </a:schemeClr>
            </a:outerShdw>
          </a:effec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63386" y="806400"/>
            <a:ext cx="7886700" cy="7801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CONTATOS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79512" y="1916832"/>
            <a:ext cx="65527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Superintendente</a:t>
            </a:r>
          </a:p>
          <a:p>
            <a:pPr algn="ctr"/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Insp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Wylis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 Lyra</a:t>
            </a:r>
          </a:p>
          <a:p>
            <a:pPr algn="ctr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(27) 99724-1063 / gab.es@prf.gov.br</a:t>
            </a:r>
          </a:p>
          <a:p>
            <a:pPr algn="ctr"/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Seção de Policiamento e Fiscalização</a:t>
            </a:r>
          </a:p>
          <a:p>
            <a:pPr algn="ctr"/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Insp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. Bonfim</a:t>
            </a:r>
          </a:p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(27) 27 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99831-5142 / spf.es@prf.gov.br</a:t>
            </a:r>
          </a:p>
          <a:p>
            <a:pPr algn="ctr"/>
            <a:endParaRPr lang="pt-B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Núcleo de Operações Especiais</a:t>
            </a:r>
          </a:p>
          <a:p>
            <a:pPr algn="ctr"/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Insp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Amarílio</a:t>
            </a:r>
            <a:endParaRPr lang="pt-B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(27) 99964-1983 / noe.es@prf.gov.br</a:t>
            </a:r>
          </a:p>
          <a:p>
            <a:pPr algn="ctr"/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Núcleo de Comunicação</a:t>
            </a:r>
          </a:p>
          <a:p>
            <a:pPr algn="ctr"/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Insp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. Macedo / </a:t>
            </a:r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Insp</a:t>
            </a: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Danielle </a:t>
            </a:r>
            <a:r>
              <a:rPr lang="pt-B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Fiorotte</a:t>
            </a:r>
            <a:endParaRPr lang="pt-B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(27) 99831-5811 / nucom.es@prf.gov.br</a:t>
            </a:r>
          </a:p>
        </p:txBody>
      </p:sp>
    </p:spTree>
    <p:extLst>
      <p:ext uri="{BB962C8B-B14F-4D97-AF65-F5344CB8AC3E}">
        <p14:creationId xmlns:p14="http://schemas.microsoft.com/office/powerpoint/2010/main" val="332442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3276000" y="1908000"/>
            <a:ext cx="2755231" cy="180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812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m relacionada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000" y="1881272"/>
            <a:ext cx="7103999" cy="3996000"/>
          </a:xfrm>
          <a:prstGeom prst="rect">
            <a:avLst/>
          </a:prstGeom>
          <a:noFill/>
          <a:effectLst>
            <a:reflection blurRad="6350" stA="52000" endA="300" endPos="10000" dir="5400000" sy="-100000" algn="bl" rotWithShape="0"/>
            <a:softEdge rad="127000"/>
          </a:effectLst>
        </p:spPr>
      </p:pic>
      <p:sp>
        <p:nvSpPr>
          <p:cNvPr id="5" name="Retângulo 4"/>
          <p:cNvSpPr/>
          <p:nvPr/>
        </p:nvSpPr>
        <p:spPr>
          <a:xfrm>
            <a:off x="334735" y="1916832"/>
            <a:ext cx="8515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Missão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963384" y="806400"/>
            <a:ext cx="7886700" cy="99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PRF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34735" y="3707313"/>
            <a:ext cx="8515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Visão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34735" y="2564764"/>
            <a:ext cx="8515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defRPr/>
            </a:pP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Garantir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segurança com cidadania nas rodovias federais e nas áreas de interesse da União.</a:t>
            </a:r>
          </a:p>
        </p:txBody>
      </p:sp>
      <p:sp>
        <p:nvSpPr>
          <p:cNvPr id="9" name="Retângulo 8"/>
          <p:cNvSpPr/>
          <p:nvPr/>
        </p:nvSpPr>
        <p:spPr>
          <a:xfrm>
            <a:off x="334735" y="4381674"/>
            <a:ext cx="85153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defRPr/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Ser reconhecida pela Sociedade brasileira por sua excelência e efetividade no trabalho policial e pela indução de políticas públicas de segurança e cidadania.</a:t>
            </a:r>
          </a:p>
        </p:txBody>
      </p:sp>
    </p:spTree>
    <p:extLst>
      <p:ext uri="{BB962C8B-B14F-4D97-AF65-F5344CB8AC3E}">
        <p14:creationId xmlns:p14="http://schemas.microsoft.com/office/powerpoint/2010/main" val="417087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 idx="4294967295"/>
          </p:nvPr>
        </p:nvSpPr>
        <p:spPr>
          <a:xfrm>
            <a:off x="963386" y="807293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PRF – </a:t>
            </a: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ATRIBUIÇÃO </a:t>
            </a: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INSTITUCIONAL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(Decreto 1655/95</a:t>
            </a: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)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51126" y="2294393"/>
            <a:ext cx="85989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000000"/>
                </a:solidFill>
                <a:latin typeface="Arial"/>
                <a:ea typeface="DejaVu Sans"/>
              </a:rPr>
              <a:t>Art. 1° À Polícia Rodoviária Federal, órgão permanente, integrante da estrutura regimental do Ministério da Justiça, no âmbito das rodovias federais, compete:</a:t>
            </a:r>
            <a:endParaRPr lang="pt-BR" sz="2400" dirty="0"/>
          </a:p>
        </p:txBody>
      </p:sp>
      <p:sp>
        <p:nvSpPr>
          <p:cNvPr id="6" name="CustomShape 3"/>
          <p:cNvSpPr/>
          <p:nvPr/>
        </p:nvSpPr>
        <p:spPr>
          <a:xfrm>
            <a:off x="251126" y="3654738"/>
            <a:ext cx="8598960" cy="246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pt-BR" sz="2600" i="1" strike="noStrike" dirty="0">
                <a:solidFill>
                  <a:srgbClr val="000000"/>
                </a:solidFill>
                <a:latin typeface="Arial"/>
                <a:ea typeface="DejaVu Sans"/>
              </a:rPr>
              <a:t>	X - colaborar e atuar na prevenção e repressão aos crimes contra</a:t>
            </a:r>
            <a:r>
              <a:rPr lang="pt-BR" sz="2600" b="1" i="1" strike="noStrike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pt-BR" sz="2600" i="1" strike="noStrike" dirty="0">
                <a:solidFill>
                  <a:srgbClr val="000000"/>
                </a:solidFill>
                <a:latin typeface="Arial"/>
                <a:ea typeface="DejaVu Sans"/>
              </a:rPr>
              <a:t>a vida, os costumes, o patrimônio, a ecologia, o meio ambiente, </a:t>
            </a:r>
            <a:r>
              <a:rPr lang="pt-BR" sz="2600" b="1" i="1" strike="noStrike" dirty="0">
                <a:solidFill>
                  <a:srgbClr val="000000"/>
                </a:solidFill>
                <a:latin typeface="Arial"/>
                <a:ea typeface="DejaVu Sans"/>
              </a:rPr>
              <a:t>os furtos e roubos de veículos</a:t>
            </a:r>
            <a:r>
              <a:rPr lang="pt-BR" sz="2600" i="1" strike="noStrike" dirty="0">
                <a:solidFill>
                  <a:srgbClr val="000000"/>
                </a:solidFill>
                <a:latin typeface="Arial"/>
                <a:ea typeface="DejaVu Sans"/>
              </a:rPr>
              <a:t> e bens, o tráfico de entorpecentes e drogas afins, o contrabando, o descaminho e os demais crimes previstos em leis.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049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013549"/>
            <a:ext cx="4968552" cy="4367779"/>
          </a:xfrm>
          <a:prstGeom prst="rect">
            <a:avLst/>
          </a:prstGeom>
          <a:effectLst>
            <a:outerShdw blurRad="76200" dir="18900000" sy="23000" kx="-1200000" algn="bl" rotWithShape="0">
              <a:schemeClr val="bg1">
                <a:lumMod val="65000"/>
                <a:alpha val="20000"/>
              </a:schemeClr>
            </a:outerShdw>
          </a:effectLst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963386" y="806400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SITUAÇÃO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17039" y="1684985"/>
            <a:ext cx="8575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Aumento da frota de veículos licenciados e emplacados no Brasil.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274340" y="4079974"/>
            <a:ext cx="86903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janeiro a junho deste ano, mais de 27,5 mil roubos de 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veículos foram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registrados no estado do Rio de Janeiro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Um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aumento de 40,2% em relação ao mesmo período do ano passado (</a:t>
            </a:r>
            <a:r>
              <a:rPr lang="pt-B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Exame.com</a:t>
            </a:r>
            <a:r>
              <a:rPr lang="pt-BR" sz="16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1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ago</a:t>
            </a:r>
            <a:r>
              <a:rPr lang="pt-B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/2017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17039" y="2340169"/>
            <a:ext cx="87006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latin typeface="Arial" panose="020B0604020202020204" pitchFamily="34" charset="0"/>
              </a:rPr>
              <a:t>O roubo/ furto de veículos preocupa motoristas de todos os lugares do País</a:t>
            </a:r>
            <a:r>
              <a:rPr lang="pt-BR" sz="1600" b="1" dirty="0" smtClean="0">
                <a:latin typeface="Arial" panose="020B0604020202020204" pitchFamily="34" charset="0"/>
              </a:rPr>
              <a:t>.</a:t>
            </a:r>
          </a:p>
          <a:p>
            <a:r>
              <a:rPr lang="pt-BR" sz="1600" dirty="0" smtClean="0">
                <a:latin typeface="Arial" panose="020B0604020202020204" pitchFamily="34" charset="0"/>
              </a:rPr>
              <a:t>Somente </a:t>
            </a:r>
            <a:r>
              <a:rPr lang="pt-BR" sz="1600" dirty="0">
                <a:latin typeface="Arial" panose="020B0604020202020204" pitchFamily="34" charset="0"/>
              </a:rPr>
              <a:t>em 2016 foram roubados/furtados cerca de 556.360 veículos no Brasil</a:t>
            </a:r>
            <a:r>
              <a:rPr lang="pt-BR" sz="1600" dirty="0" smtClean="0">
                <a:latin typeface="Arial" panose="020B0604020202020204" pitchFamily="34" charset="0"/>
              </a:rPr>
              <a:t>. (</a:t>
            </a:r>
            <a:r>
              <a:rPr lang="pt-BR" sz="1600" i="1" dirty="0" smtClean="0">
                <a:latin typeface="Arial" panose="020B0604020202020204" pitchFamily="34" charset="0"/>
              </a:rPr>
              <a:t>SINDSEG</a:t>
            </a:r>
            <a:r>
              <a:rPr lang="pt-BR" sz="1600" dirty="0">
                <a:latin typeface="Arial" panose="020B0604020202020204" pitchFamily="34" charset="0"/>
              </a:rPr>
              <a:t>)</a:t>
            </a:r>
            <a:endParaRPr lang="pt-BR" sz="1600" dirty="0"/>
          </a:p>
        </p:txBody>
      </p:sp>
      <p:sp>
        <p:nvSpPr>
          <p:cNvPr id="8" name="Retângulo 7"/>
          <p:cNvSpPr/>
          <p:nvPr/>
        </p:nvSpPr>
        <p:spPr>
          <a:xfrm>
            <a:off x="230807" y="3071572"/>
            <a:ext cx="86903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 carro é roubado a cada minuto no Brasil, revela estudo </a:t>
            </a:r>
            <a:r>
              <a:rPr lang="pt-BR" sz="16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inédito.</a:t>
            </a:r>
            <a:endParaRPr lang="pt-BR" sz="16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Em dois anos, mais de um milhão de carros foram roubados em todo o país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pt-B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Globo.com, </a:t>
            </a:r>
            <a:r>
              <a:rPr lang="pt-BR" sz="1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nov</a:t>
            </a:r>
            <a:r>
              <a:rPr lang="pt-B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/2016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74340" y="5303820"/>
            <a:ext cx="8686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 Vitória registra 19 veículos roubados por dia em 4 </a:t>
            </a:r>
            <a:r>
              <a:rPr lang="pt-BR" sz="16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meses.</a:t>
            </a:r>
            <a:endParaRPr lang="pt-BR" sz="16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Foram 2.318 ocorrências registradas no meses iniciais de 2017 (</a:t>
            </a:r>
            <a:r>
              <a:rPr lang="pt-B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Gazeta Online, </a:t>
            </a:r>
            <a:r>
              <a:rPr lang="pt-BR" sz="1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pt-B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/2017</a:t>
            </a:r>
            <a:r>
              <a:rPr lang="pt-B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87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229262"/>
              </p:ext>
            </p:extLst>
          </p:nvPr>
        </p:nvGraphicFramePr>
        <p:xfrm>
          <a:off x="534493" y="4142854"/>
          <a:ext cx="3780000" cy="226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386370"/>
              </p:ext>
            </p:extLst>
          </p:nvPr>
        </p:nvGraphicFramePr>
        <p:xfrm>
          <a:off x="4967664" y="4142854"/>
          <a:ext cx="3780000" cy="226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ítulo 1"/>
          <p:cNvSpPr txBox="1">
            <a:spLocks/>
          </p:cNvSpPr>
          <p:nvPr/>
        </p:nvSpPr>
        <p:spPr>
          <a:xfrm>
            <a:off x="963386" y="806400"/>
            <a:ext cx="7886700" cy="654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VEÍCULOS RECUPERADOS - PRF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ráfic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837697"/>
              </p:ext>
            </p:extLst>
          </p:nvPr>
        </p:nvGraphicFramePr>
        <p:xfrm>
          <a:off x="823527" y="1505638"/>
          <a:ext cx="3201932" cy="25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áfic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331052"/>
              </p:ext>
            </p:extLst>
          </p:nvPr>
        </p:nvGraphicFramePr>
        <p:xfrm>
          <a:off x="5185383" y="1505638"/>
          <a:ext cx="3344562" cy="25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4184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963386" y="807663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FURTO / ROUBO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9" y="2403744"/>
            <a:ext cx="3738649" cy="2772000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6" name="Seta para a direita 5"/>
          <p:cNvSpPr/>
          <p:nvPr/>
        </p:nvSpPr>
        <p:spPr>
          <a:xfrm>
            <a:off x="3779912" y="3248840"/>
            <a:ext cx="62276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00" y="2420888"/>
            <a:ext cx="4726451" cy="2664000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7720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m para roubo a car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6378"/>
            <a:ext cx="3073262" cy="22921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944354" y="1526378"/>
            <a:ext cx="4115536" cy="2412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</p:spPr>
      </p:pic>
      <p:pic>
        <p:nvPicPr>
          <p:cNvPr id="6" name="Imagem 46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6043804" y="1518735"/>
            <a:ext cx="3100196" cy="2196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</p:spPr>
      </p:pic>
      <p:pic>
        <p:nvPicPr>
          <p:cNvPr id="7" name="Imagem 44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0" y="3914438"/>
            <a:ext cx="3847070" cy="251277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</p:spPr>
      </p:pic>
      <p:pic>
        <p:nvPicPr>
          <p:cNvPr id="8" name="Imagem 48"/>
          <p:cNvPicPr/>
          <p:nvPr/>
        </p:nvPicPr>
        <p:blipFill>
          <a:blip r:embed="rId6"/>
          <a:stretch/>
        </p:blipFill>
        <p:spPr>
          <a:xfrm>
            <a:off x="2342479" y="4068489"/>
            <a:ext cx="3203640" cy="23587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00" y="3655209"/>
            <a:ext cx="3696000" cy="277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</p:spPr>
      </p:pic>
      <p:pic>
        <p:nvPicPr>
          <p:cNvPr id="10" name="Imagem 47"/>
          <p:cNvPicPr/>
          <p:nvPr/>
        </p:nvPicPr>
        <p:blipFill>
          <a:blip r:embed="rId8"/>
          <a:stretch/>
        </p:blipFill>
        <p:spPr>
          <a:xfrm>
            <a:off x="3073262" y="2968178"/>
            <a:ext cx="2672640" cy="19404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25400"/>
          </a:effectLst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963386" y="807663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CRIMES CORRELATOS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1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51474"/>
            <a:ext cx="2143125" cy="2143125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963386" y="807663"/>
            <a:ext cx="7886700" cy="77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CRIMES CORRELATOS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504" y="3825328"/>
            <a:ext cx="4544000" cy="25560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629040"/>
            <a:ext cx="4479999" cy="2520000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4805473" y="2060848"/>
            <a:ext cx="4062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Roubo a veículos de carga.</a:t>
            </a:r>
          </a:p>
        </p:txBody>
      </p:sp>
      <p:sp>
        <p:nvSpPr>
          <p:cNvPr id="9" name="Retângulo 8"/>
          <p:cNvSpPr/>
          <p:nvPr/>
        </p:nvSpPr>
        <p:spPr>
          <a:xfrm>
            <a:off x="2538661" y="5250476"/>
            <a:ext cx="1710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>
                <a:solidFill>
                  <a:srgbClr val="000000"/>
                </a:solidFill>
                <a:latin typeface="Arial"/>
                <a:ea typeface="DejaVu Sans"/>
              </a:rPr>
              <a:t>JAMMER</a:t>
            </a:r>
          </a:p>
        </p:txBody>
      </p:sp>
    </p:spTree>
    <p:extLst>
      <p:ext uri="{BB962C8B-B14F-4D97-AF65-F5344CB8AC3E}">
        <p14:creationId xmlns:p14="http://schemas.microsoft.com/office/powerpoint/2010/main" val="85566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Pezzin</Template>
  <TotalTime>1457</TotalTime>
  <Words>1256</Words>
  <Application>Microsoft Office PowerPoint</Application>
  <PresentationFormat>Apresentação na tela (4:3)</PresentationFormat>
  <Paragraphs>193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4" baseType="lpstr">
      <vt:lpstr>Tema do Office</vt:lpstr>
      <vt:lpstr>Polícia Rodoviária Federal Superintendência do Espírito Santo</vt:lpstr>
      <vt:lpstr>Apresentação do PowerPoint</vt:lpstr>
      <vt:lpstr>Apresentação do PowerPoint</vt:lpstr>
      <vt:lpstr>PRF – ATRIBUIÇÃO INSTITUCIONAL  (Decreto 1655/95)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WINDOWS7</dc:creator>
  <cp:lastModifiedBy>mega</cp:lastModifiedBy>
  <cp:revision>115</cp:revision>
  <cp:lastPrinted>2017-08-16T20:50:37Z</cp:lastPrinted>
  <dcterms:created xsi:type="dcterms:W3CDTF">2017-08-10T00:13:37Z</dcterms:created>
  <dcterms:modified xsi:type="dcterms:W3CDTF">2017-08-17T12:26:18Z</dcterms:modified>
</cp:coreProperties>
</file>