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8" r:id="rId3"/>
    <p:sldId id="318" r:id="rId4"/>
    <p:sldId id="319" r:id="rId5"/>
    <p:sldId id="320" r:id="rId6"/>
    <p:sldId id="321" r:id="rId7"/>
    <p:sldId id="267" r:id="rId8"/>
    <p:sldId id="322" r:id="rId9"/>
    <p:sldId id="323" r:id="rId10"/>
    <p:sldId id="317" r:id="rId11"/>
    <p:sldId id="270" r:id="rId12"/>
    <p:sldId id="285" r:id="rId13"/>
    <p:sldId id="269" r:id="rId14"/>
    <p:sldId id="271" r:id="rId15"/>
    <p:sldId id="272" r:id="rId16"/>
    <p:sldId id="274" r:id="rId17"/>
    <p:sldId id="275" r:id="rId18"/>
    <p:sldId id="284" r:id="rId19"/>
    <p:sldId id="273" r:id="rId20"/>
    <p:sldId id="276" r:id="rId21"/>
    <p:sldId id="288" r:id="rId22"/>
    <p:sldId id="283" r:id="rId23"/>
    <p:sldId id="287" r:id="rId24"/>
    <p:sldId id="290" r:id="rId25"/>
    <p:sldId id="291" r:id="rId26"/>
    <p:sldId id="292" r:id="rId27"/>
    <p:sldId id="282" r:id="rId28"/>
    <p:sldId id="277" r:id="rId29"/>
    <p:sldId id="278" r:id="rId30"/>
    <p:sldId id="311" r:id="rId31"/>
    <p:sldId id="312" r:id="rId32"/>
    <p:sldId id="310" r:id="rId33"/>
    <p:sldId id="309" r:id="rId34"/>
    <p:sldId id="308" r:id="rId35"/>
    <p:sldId id="307" r:id="rId36"/>
    <p:sldId id="316" r:id="rId37"/>
    <p:sldId id="313" r:id="rId38"/>
    <p:sldId id="327" r:id="rId39"/>
    <p:sldId id="328" r:id="rId40"/>
    <p:sldId id="331" r:id="rId41"/>
    <p:sldId id="325" r:id="rId42"/>
    <p:sldId id="279" r:id="rId43"/>
    <p:sldId id="280" r:id="rId44"/>
    <p:sldId id="281" r:id="rId45"/>
  </p:sldIdLst>
  <p:sldSz cx="10693400" cy="7561263"/>
  <p:notesSz cx="6858000" cy="9144000"/>
  <p:defaultTextStyle>
    <a:defPPr>
      <a:defRPr lang="pt-BR"/>
    </a:defPPr>
    <a:lvl1pPr marL="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9784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9569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9353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9138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8922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98707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484916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982761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3" autoAdjust="0"/>
    <p:restoredTop sz="94660"/>
  </p:normalViewPr>
  <p:slideViewPr>
    <p:cSldViewPr>
      <p:cViewPr varScale="1">
        <p:scale>
          <a:sx n="43" d="100"/>
          <a:sy n="43" d="100"/>
        </p:scale>
        <p:origin x="1002" y="30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7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1707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6707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752715" y="302803"/>
            <a:ext cx="2406015" cy="645157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34670" y="302803"/>
            <a:ext cx="7039822" cy="645157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619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2448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84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69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5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3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92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70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9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7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7766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9108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2" cy="70536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2" cy="435647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914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7741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065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4670" y="301050"/>
            <a:ext cx="3518055" cy="128121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180823" y="301052"/>
            <a:ext cx="5977907" cy="6453328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34670" y="1582266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0667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500"/>
            </a:lvl1pPr>
            <a:lvl2pPr marL="497845" indent="0">
              <a:buNone/>
              <a:defRPr sz="3000"/>
            </a:lvl2pPr>
            <a:lvl3pPr marL="995690" indent="0">
              <a:buNone/>
              <a:defRPr sz="2600"/>
            </a:lvl3pPr>
            <a:lvl4pPr marL="1493535" indent="0">
              <a:buNone/>
              <a:defRPr sz="2200"/>
            </a:lvl4pPr>
            <a:lvl5pPr marL="1991380" indent="0">
              <a:buNone/>
              <a:defRPr sz="2200"/>
            </a:lvl5pPr>
            <a:lvl6pPr marL="2489225" indent="0">
              <a:buNone/>
              <a:defRPr sz="2200"/>
            </a:lvl6pPr>
            <a:lvl7pPr marL="2987070" indent="0">
              <a:buNone/>
              <a:defRPr sz="2200"/>
            </a:lvl7pPr>
            <a:lvl8pPr marL="3484916" indent="0">
              <a:buNone/>
              <a:defRPr sz="2200"/>
            </a:lvl8pPr>
            <a:lvl9pPr marL="3982761" indent="0">
              <a:buNone/>
              <a:defRPr sz="22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895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4670" y="1764296"/>
            <a:ext cx="9624060" cy="4990084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534670" y="7008172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CE72E-00AF-415D-9F53-13A60A27BF5C}" type="datetimeFigureOut">
              <a:rPr lang="pt-BR" smtClean="0"/>
              <a:pPr/>
              <a:t>14/06/2016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663603" y="7008172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6734F-3101-4808-9DD9-283551B7E6B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6517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9569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84" indent="-373384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998" indent="-31115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1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45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030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ame.com.br/topicos/neurociencia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unenseg.org.br/" TargetMode="External"/><Relationship Id="rId7" Type="http://schemas.openxmlformats.org/officeDocument/2006/relationships/hyperlink" Target="http://www.tudosobreseguros.org.br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incorsp.org.br/" TargetMode="External"/><Relationship Id="rId5" Type="http://schemas.openxmlformats.org/officeDocument/2006/relationships/hyperlink" Target="http://www.susep.gov.br/" TargetMode="External"/><Relationship Id="rId4" Type="http://schemas.openxmlformats.org/officeDocument/2006/relationships/hyperlink" Target="http://www.fenacor.com.br/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5325831" y="4572719"/>
            <a:ext cx="5090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32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659456" y="5508823"/>
            <a:ext cx="4583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AFONSO CELSO LUPINACCI</a:t>
            </a:r>
          </a:p>
        </p:txBody>
      </p:sp>
    </p:spTree>
    <p:extLst>
      <p:ext uri="{BB962C8B-B14F-4D97-AF65-F5344CB8AC3E}">
        <p14:creationId xmlns:p14="http://schemas.microsoft.com/office/powerpoint/2010/main" val="145735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706381" cy="6502295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POTENCIAL DE VITÓRIA</a:t>
            </a:r>
          </a:p>
          <a:p>
            <a:endParaRPr lang="pt-BR" sz="1000" b="1" dirty="0" smtClean="0">
              <a:latin typeface="+mj-lt"/>
            </a:endParaRPr>
          </a:p>
          <a:p>
            <a:pPr marL="342900" indent="-342900">
              <a:buFontTx/>
              <a:buChar char="-"/>
            </a:pPr>
            <a:r>
              <a:rPr lang="pt-PT" sz="2400" dirty="0" smtClean="0"/>
              <a:t>População: 358</a:t>
            </a:r>
            <a:r>
              <a:rPr lang="pt-PT" sz="2400" dirty="0"/>
              <a:t> 875 </a:t>
            </a:r>
            <a:r>
              <a:rPr lang="pt-PT" sz="2400" dirty="0" smtClean="0"/>
              <a:t>habitantes (estimativas  2015).</a:t>
            </a:r>
          </a:p>
          <a:p>
            <a:pPr marL="342900" indent="-342900">
              <a:buFontTx/>
              <a:buChar char="-"/>
            </a:pPr>
            <a:endParaRPr lang="pt-PT" sz="2400" dirty="0" smtClean="0"/>
          </a:p>
          <a:p>
            <a:pPr marL="342900" indent="-342900">
              <a:buFontTx/>
              <a:buChar char="-"/>
            </a:pPr>
            <a:r>
              <a:rPr lang="pt-PT" sz="2400" dirty="0" smtClean="0"/>
              <a:t>Frota de veículos: 120 826</a:t>
            </a:r>
          </a:p>
          <a:p>
            <a:pPr marL="342900" indent="-342900">
              <a:buFontTx/>
              <a:buChar char="-"/>
            </a:pPr>
            <a:endParaRPr lang="pt-PT" sz="2400" dirty="0" smtClean="0"/>
          </a:p>
          <a:p>
            <a:pPr marL="342900" indent="-342900">
              <a:buFontTx/>
              <a:buChar char="-"/>
            </a:pPr>
            <a:r>
              <a:rPr lang="pt-PT" sz="2400" dirty="0" smtClean="0"/>
              <a:t>Vitória: o </a:t>
            </a:r>
            <a:r>
              <a:rPr lang="pt-PT" sz="2400" dirty="0"/>
              <a:t>2° </a:t>
            </a:r>
            <a:r>
              <a:rPr lang="pt-PT" sz="2400" dirty="0" smtClean="0"/>
              <a:t>melhor IDH – índice de desenvolvimento humano.</a:t>
            </a:r>
          </a:p>
          <a:p>
            <a:pPr marL="342900" indent="-342900">
              <a:buFontTx/>
              <a:buChar char="-"/>
            </a:pPr>
            <a:endParaRPr lang="pt-PT" sz="2400" dirty="0" smtClean="0"/>
          </a:p>
          <a:p>
            <a:pPr marL="342900" indent="-342900">
              <a:buFontTx/>
              <a:buChar char="-"/>
            </a:pPr>
            <a:r>
              <a:rPr lang="pt-PT" sz="2400" dirty="0" smtClean="0"/>
              <a:t>ONU: considerada </a:t>
            </a:r>
            <a:r>
              <a:rPr lang="pt-PT" sz="2400" dirty="0"/>
              <a:t>a 4ª melhor cidade para se viver no </a:t>
            </a:r>
            <a:r>
              <a:rPr lang="pt-PT" sz="2400" dirty="0" smtClean="0"/>
              <a:t>Brasil.</a:t>
            </a:r>
          </a:p>
          <a:p>
            <a:pPr marL="342900" indent="-342900">
              <a:buFontTx/>
              <a:buChar char="-"/>
            </a:pPr>
            <a:endParaRPr lang="pt-PT" sz="2400" dirty="0" smtClean="0"/>
          </a:p>
          <a:p>
            <a:pPr marL="342900" indent="-342900">
              <a:buFontTx/>
              <a:buChar char="-"/>
            </a:pPr>
            <a:r>
              <a:rPr lang="pt-PT" sz="2400" dirty="0" smtClean="0"/>
              <a:t>IDHM-R </a:t>
            </a:r>
            <a:r>
              <a:rPr lang="pt-PT" sz="2400" dirty="0"/>
              <a:t>Índice de renda: 0,876 (3ª posição entre as capitais</a:t>
            </a:r>
            <a:r>
              <a:rPr lang="pt-PT" sz="2400" dirty="0" smtClean="0"/>
              <a:t>).</a:t>
            </a:r>
          </a:p>
          <a:p>
            <a:pPr marL="342900" indent="-342900">
              <a:buFontTx/>
              <a:buChar char="-"/>
            </a:pPr>
            <a:endParaRPr lang="pt-PT" sz="2400" dirty="0" smtClean="0"/>
          </a:p>
          <a:p>
            <a:pPr marL="342900" indent="-342900">
              <a:buFontTx/>
              <a:buChar char="-"/>
            </a:pPr>
            <a:r>
              <a:rPr lang="pt-PT" sz="2400" dirty="0" smtClean="0"/>
              <a:t>Shoppings: </a:t>
            </a:r>
            <a:r>
              <a:rPr lang="pt-PT" sz="2400" u="sng" dirty="0" smtClean="0"/>
              <a:t>Vitória</a:t>
            </a:r>
            <a:r>
              <a:rPr lang="pt-PT" sz="2400" dirty="0" smtClean="0"/>
              <a:t> (300 lojas),  </a:t>
            </a:r>
            <a:r>
              <a:rPr lang="pt-PT" sz="2400" u="sng" dirty="0" smtClean="0"/>
              <a:t>Vila Velha </a:t>
            </a:r>
            <a:r>
              <a:rPr lang="pt-PT" sz="2400" dirty="0" smtClean="0"/>
              <a:t>(120 lojas),  </a:t>
            </a:r>
            <a:r>
              <a:rPr lang="pt-PT" sz="2400" u="sng" dirty="0" smtClean="0"/>
              <a:t>Norte Sul </a:t>
            </a:r>
            <a:r>
              <a:rPr lang="pt-PT" sz="2400" dirty="0" smtClean="0"/>
              <a:t>(110 lojas) e previsto o </a:t>
            </a:r>
            <a:r>
              <a:rPr lang="pt-PT" sz="2400" u="sng" dirty="0" smtClean="0"/>
              <a:t>Ilha Mall </a:t>
            </a:r>
            <a:r>
              <a:rPr lang="pt-PT" sz="2400" dirty="0" smtClean="0"/>
              <a:t>(classes A/B</a:t>
            </a:r>
            <a:r>
              <a:rPr lang="pt-PT" sz="2400" dirty="0"/>
              <a:t>, </a:t>
            </a:r>
            <a:r>
              <a:rPr lang="pt-PT" sz="2400" dirty="0" smtClean="0"/>
              <a:t>no </a:t>
            </a:r>
            <a:r>
              <a:rPr lang="pt-PT" sz="2400" dirty="0"/>
              <a:t>bairro Bento </a:t>
            </a:r>
            <a:r>
              <a:rPr lang="pt-PT" sz="2400" dirty="0" smtClean="0"/>
              <a:t>Ferreira).</a:t>
            </a:r>
          </a:p>
          <a:p>
            <a:pPr marL="342900" indent="-342900">
              <a:buFontTx/>
              <a:buChar char="-"/>
            </a:pPr>
            <a:endParaRPr lang="pt-PT" sz="2400" dirty="0"/>
          </a:p>
          <a:p>
            <a:r>
              <a:rPr lang="pt-BR" sz="2400" dirty="0" smtClean="0"/>
              <a:t>-    14 FACULDADES (3 públicas).</a:t>
            </a:r>
            <a:endParaRPr lang="pt-BR" sz="24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59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544257" cy="6132963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ONDE ESTÁ O CLIENTE ?</a:t>
            </a:r>
          </a:p>
          <a:p>
            <a:endParaRPr lang="pt-BR" sz="3000" b="1" dirty="0" smtClean="0">
              <a:latin typeface="+mj-lt"/>
            </a:endParaRPr>
          </a:p>
          <a:p>
            <a:pPr marL="457200" indent="-457200">
              <a:buFontTx/>
              <a:buChar char="-"/>
            </a:pPr>
            <a:r>
              <a:rPr lang="pt-BR" altLang="pt-BR" sz="3200" dirty="0" smtClean="0"/>
              <a:t>As </a:t>
            </a:r>
            <a:r>
              <a:rPr lang="pt-BR" altLang="pt-BR" sz="3200" dirty="0"/>
              <a:t>pessoas não compram mais ? </a:t>
            </a:r>
            <a:endParaRPr lang="pt-BR" altLang="pt-BR" sz="3200" dirty="0" smtClean="0"/>
          </a:p>
          <a:p>
            <a:pPr marL="457200" indent="-457200">
              <a:buFontTx/>
              <a:buChar char="-"/>
            </a:pPr>
            <a:endParaRPr lang="pt-BR" altLang="pt-BR" sz="3200" dirty="0"/>
          </a:p>
          <a:p>
            <a:pPr marL="457200" indent="-457200">
              <a:buFontTx/>
              <a:buChar char="-"/>
            </a:pPr>
            <a:r>
              <a:rPr lang="pt-BR" altLang="pt-BR" sz="3200" dirty="0" smtClean="0"/>
              <a:t>Você </a:t>
            </a:r>
            <a:r>
              <a:rPr lang="pt-BR" altLang="pt-BR" sz="3200" dirty="0"/>
              <a:t>tem produtos que as pessoas </a:t>
            </a:r>
            <a:r>
              <a:rPr lang="pt-BR" altLang="pt-BR" sz="3200" dirty="0" smtClean="0"/>
              <a:t>querem ???</a:t>
            </a:r>
          </a:p>
          <a:p>
            <a:pPr marL="457200" indent="-457200">
              <a:buFontTx/>
              <a:buChar char="-"/>
            </a:pPr>
            <a:endParaRPr lang="pt-BR" altLang="pt-BR" sz="3200" dirty="0"/>
          </a:p>
          <a:p>
            <a:pPr marL="457200" indent="-457200">
              <a:buFontTx/>
              <a:buChar char="-"/>
            </a:pPr>
            <a:r>
              <a:rPr lang="pt-BR" sz="3200" b="1" dirty="0" smtClean="0"/>
              <a:t>“</a:t>
            </a:r>
            <a:r>
              <a:rPr lang="pt-BR" sz="3200" b="1" dirty="0" err="1"/>
              <a:t>Encontrabilidade</a:t>
            </a:r>
            <a:r>
              <a:rPr lang="pt-BR" sz="3200" b="1" dirty="0"/>
              <a:t>”:  </a:t>
            </a:r>
            <a:r>
              <a:rPr lang="pt-BR" sz="2800" dirty="0" smtClean="0"/>
              <a:t>cada </a:t>
            </a:r>
            <a:r>
              <a:rPr lang="pt-BR" sz="2800" dirty="0"/>
              <a:t>vez mais, </a:t>
            </a:r>
            <a:r>
              <a:rPr lang="pt-BR" sz="2800" dirty="0" smtClean="0"/>
              <a:t>o consumidor utiliza o seu próprio celular. </a:t>
            </a:r>
          </a:p>
          <a:p>
            <a:pPr marL="955045" lvl="1" indent="-457200">
              <a:buFontTx/>
              <a:buChar char="-"/>
            </a:pPr>
            <a:r>
              <a:rPr lang="pt-BR" sz="2800" b="1" dirty="0" smtClean="0"/>
              <a:t>É necessário garantir </a:t>
            </a:r>
            <a:r>
              <a:rPr lang="pt-BR" sz="2800" b="1" dirty="0"/>
              <a:t>que sua marca apareça nos resultados de busca, </a:t>
            </a:r>
            <a:r>
              <a:rPr lang="pt-BR" sz="2800" b="1" dirty="0" smtClean="0"/>
              <a:t>assegurando que sua empresa ou seu </a:t>
            </a:r>
            <a:r>
              <a:rPr lang="pt-BR" sz="2800" b="1" dirty="0"/>
              <a:t>nome </a:t>
            </a:r>
            <a:r>
              <a:rPr lang="pt-BR" sz="2800" b="1" dirty="0" smtClean="0"/>
              <a:t>esteja </a:t>
            </a:r>
            <a:r>
              <a:rPr lang="pt-BR" sz="2800" b="1" dirty="0"/>
              <a:t>nas principais redes </a:t>
            </a:r>
            <a:r>
              <a:rPr lang="pt-BR" sz="2800" b="1" dirty="0" smtClean="0"/>
              <a:t>socais</a:t>
            </a:r>
            <a:r>
              <a:rPr lang="pt-BR" sz="2800" b="1" dirty="0"/>
              <a:t>.</a:t>
            </a:r>
            <a:r>
              <a:rPr lang="pt-BR" sz="2800" dirty="0"/>
              <a:t> </a:t>
            </a:r>
          </a:p>
          <a:p>
            <a:pPr marL="457200" indent="-457200">
              <a:buFontTx/>
              <a:buChar char="-"/>
            </a:pPr>
            <a:endParaRPr lang="pt-BR" altLang="pt-BR" sz="3200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92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706381" cy="6194518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200" dirty="0"/>
              <a:t> </a:t>
            </a:r>
            <a:r>
              <a:rPr lang="pt-BR" sz="3200" b="1" dirty="0" smtClean="0"/>
              <a:t>COMPORTAMENTO DO (NOVO) CONSUMIDOR</a:t>
            </a:r>
          </a:p>
          <a:p>
            <a:endParaRPr lang="pt-BR" sz="2400" b="1" dirty="0"/>
          </a:p>
          <a:p>
            <a:pPr marL="342900" indent="-342900">
              <a:buFontTx/>
              <a:buChar char="-"/>
            </a:pPr>
            <a:r>
              <a:rPr lang="pt-BR" sz="2400" dirty="0"/>
              <a:t>Exigente: é questionador, quer praticidade, produtos personalizados, melhor atendimento, qualidade e experiência mais significativa de compra</a:t>
            </a:r>
            <a:r>
              <a:rPr lang="pt-BR" sz="2400" dirty="0" smtClean="0"/>
              <a:t>.</a:t>
            </a:r>
          </a:p>
          <a:p>
            <a:pPr marL="342900" indent="-342900">
              <a:buFontTx/>
              <a:buChar char="-"/>
            </a:pPr>
            <a:endParaRPr lang="pt-BR" sz="2400" dirty="0"/>
          </a:p>
          <a:p>
            <a:pPr marL="342900" indent="-342900">
              <a:buFontTx/>
              <a:buChar char="-"/>
            </a:pPr>
            <a:r>
              <a:rPr lang="pt-BR" sz="2400" dirty="0" smtClean="0"/>
              <a:t>Deseja satisfazer </a:t>
            </a:r>
            <a:r>
              <a:rPr lang="pt-BR" sz="2400" dirty="0"/>
              <a:t>um </a:t>
            </a:r>
            <a:r>
              <a:rPr lang="pt-BR" sz="2400" dirty="0" smtClean="0"/>
              <a:t>número </a:t>
            </a:r>
            <a:r>
              <a:rPr lang="pt-BR" sz="2400" dirty="0"/>
              <a:t>maior de necessidades em menor tempo. </a:t>
            </a:r>
            <a:endParaRPr lang="pt-BR" sz="2400" dirty="0" smtClean="0"/>
          </a:p>
          <a:p>
            <a:pPr marL="342900" indent="-342900">
              <a:buFontTx/>
              <a:buChar char="-"/>
            </a:pPr>
            <a:endParaRPr lang="pt-BR" altLang="pt-BR" sz="2400" dirty="0"/>
          </a:p>
          <a:p>
            <a:pPr marL="342900" indent="-342900">
              <a:buFontTx/>
              <a:buChar char="-"/>
            </a:pPr>
            <a:r>
              <a:rPr lang="pt-BR" sz="2400" dirty="0" smtClean="0"/>
              <a:t>Busca </a:t>
            </a:r>
            <a:r>
              <a:rPr lang="pt-BR" sz="2400" dirty="0" smtClean="0"/>
              <a:t>informações </a:t>
            </a:r>
            <a:r>
              <a:rPr lang="pt-BR" sz="2400" dirty="0"/>
              <a:t>objetivas </a:t>
            </a:r>
            <a:r>
              <a:rPr lang="pt-BR" sz="2400" dirty="0" smtClean="0"/>
              <a:t>com </a:t>
            </a:r>
            <a:r>
              <a:rPr lang="pt-BR" sz="2400" dirty="0"/>
              <a:t>preços e prazos. </a:t>
            </a:r>
            <a:endParaRPr lang="pt-BR" sz="2400" dirty="0" smtClean="0"/>
          </a:p>
          <a:p>
            <a:endParaRPr lang="pt-BR" sz="2400" dirty="0"/>
          </a:p>
          <a:p>
            <a:pPr marL="342900" indent="-342900">
              <a:buFontTx/>
              <a:buChar char="-"/>
            </a:pPr>
            <a:r>
              <a:rPr lang="pt-BR" sz="2400" dirty="0" smtClean="0"/>
              <a:t>Pensa </a:t>
            </a:r>
            <a:r>
              <a:rPr lang="pt-BR" sz="2400" dirty="0"/>
              <a:t>na possibilidade de ter um produto ou uma oferta melhor</a:t>
            </a:r>
            <a:r>
              <a:rPr lang="pt-BR" sz="2400" dirty="0" smtClean="0"/>
              <a:t>.</a:t>
            </a:r>
          </a:p>
          <a:p>
            <a:endParaRPr lang="pt-BR" dirty="0" smtClean="0"/>
          </a:p>
          <a:p>
            <a:pPr marL="342900" indent="-342900">
              <a:buFontTx/>
              <a:buChar char="-"/>
            </a:pPr>
            <a:r>
              <a:rPr lang="pt-BR" sz="3200" b="1" dirty="0" smtClean="0"/>
              <a:t>INTERNET</a:t>
            </a:r>
            <a:r>
              <a:rPr lang="pt-BR" dirty="0" smtClean="0"/>
              <a:t>:  </a:t>
            </a:r>
            <a:r>
              <a:rPr lang="pt-BR" sz="2400" dirty="0" smtClean="0"/>
              <a:t>maior impacto atual no hábito dos consumidores, possibilita rápidas pesquisas, facilidades, </a:t>
            </a:r>
            <a:r>
              <a:rPr lang="pt-BR" sz="2400" dirty="0"/>
              <a:t>garantias e em tempo real.</a:t>
            </a:r>
            <a:endParaRPr lang="pt-BR" b="1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38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1044327"/>
            <a:ext cx="8707447" cy="5172700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CRIATIVIDADE</a:t>
            </a:r>
          </a:p>
          <a:p>
            <a:endParaRPr lang="pt-BR" altLang="pt-BR" sz="2800" dirty="0"/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Tx/>
              <a:buChar char="-"/>
            </a:pPr>
            <a:r>
              <a:rPr lang="pt-BR" altLang="pt-BR" sz="2800" dirty="0"/>
              <a:t>Só criamos quando dominamos o tema</a:t>
            </a:r>
            <a:r>
              <a:rPr lang="pt-BR" altLang="pt-BR" sz="2800" dirty="0" smtClean="0"/>
              <a:t>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Tx/>
              <a:buChar char="-"/>
            </a:pPr>
            <a:endParaRPr lang="pt-BR" altLang="pt-BR" sz="2800" dirty="0"/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Tx/>
              <a:buChar char="-"/>
            </a:pPr>
            <a:r>
              <a:rPr lang="pt-BR" altLang="pt-BR" sz="2800" dirty="0" smtClean="0"/>
              <a:t>Faça </a:t>
            </a:r>
            <a:r>
              <a:rPr lang="pt-BR" altLang="pt-BR" sz="2800" dirty="0"/>
              <a:t>diferente. </a:t>
            </a:r>
            <a:endParaRPr lang="pt-BR" altLang="pt-BR" sz="2800" dirty="0" smtClean="0"/>
          </a:p>
          <a:p>
            <a:pPr marL="955045" lvl="1" indent="-4572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Tx/>
              <a:buChar char="-"/>
            </a:pPr>
            <a:r>
              <a:rPr lang="pt-BR" altLang="pt-BR" sz="2800" dirty="0" smtClean="0"/>
              <a:t>Mude </a:t>
            </a:r>
            <a:r>
              <a:rPr lang="pt-BR" altLang="pt-BR" sz="2800" dirty="0"/>
              <a:t>de hábitos e costumes. </a:t>
            </a:r>
            <a:endParaRPr lang="pt-BR" altLang="pt-BR" sz="2800" dirty="0" smtClean="0"/>
          </a:p>
          <a:p>
            <a:pPr marL="955045" lvl="1" indent="-4572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Tx/>
              <a:buChar char="-"/>
            </a:pPr>
            <a:r>
              <a:rPr lang="pt-BR" altLang="pt-BR" sz="2800" dirty="0" smtClean="0"/>
              <a:t>Se continuarmos a fazer o mesmo... 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</a:pPr>
            <a:endParaRPr lang="pt-BR" altLang="pt-BR" sz="2800" dirty="0" smtClean="0"/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Tx/>
              <a:buChar char="-"/>
            </a:pPr>
            <a:r>
              <a:rPr lang="pt-BR" altLang="pt-BR" sz="2800" b="1" dirty="0"/>
              <a:t>ZONA DE </a:t>
            </a:r>
            <a:r>
              <a:rPr lang="pt-BR" altLang="pt-BR" sz="2800" b="1" dirty="0" smtClean="0"/>
              <a:t>CONFORTO</a:t>
            </a:r>
          </a:p>
          <a:p>
            <a:pPr marL="955045" lvl="1" indent="-4572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Tx/>
              <a:buChar char="-"/>
            </a:pPr>
            <a:r>
              <a:rPr lang="pt-BR" altLang="pt-BR" sz="2800" dirty="0" smtClean="0"/>
              <a:t>Evitamos o desconhecido; a previsibilidade é mais confortável.</a:t>
            </a:r>
            <a:endParaRPr lang="pt-BR" altLang="pt-BR" sz="2800" b="1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31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706381" cy="5517410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altLang="pt-BR" sz="3200" b="1" dirty="0"/>
              <a:t>Como </a:t>
            </a:r>
            <a:r>
              <a:rPr lang="pt-BR" altLang="pt-BR" sz="3200" b="1" dirty="0" smtClean="0"/>
              <a:t>aceitar </a:t>
            </a:r>
            <a:r>
              <a:rPr lang="pt-BR" altLang="pt-BR" sz="3200" b="1" dirty="0"/>
              <a:t>e fazer </a:t>
            </a:r>
            <a:r>
              <a:rPr lang="pt-BR" altLang="pt-BR" sz="3200" b="1" dirty="0" smtClean="0"/>
              <a:t>uma </a:t>
            </a:r>
            <a:r>
              <a:rPr lang="pt-BR" altLang="pt-BR" sz="3200" b="1" dirty="0"/>
              <a:t>MUDANÇA </a:t>
            </a:r>
            <a:r>
              <a:rPr lang="pt-BR" altLang="pt-BR" sz="3200" b="1" dirty="0" smtClean="0"/>
              <a:t>?</a:t>
            </a:r>
          </a:p>
          <a:p>
            <a:endParaRPr lang="pt-BR" sz="3200" b="1" dirty="0">
              <a:latin typeface="+mj-lt"/>
            </a:endParaRPr>
          </a:p>
          <a:p>
            <a:pPr marL="457200" indent="-457200">
              <a:buFontTx/>
              <a:buChar char="-"/>
            </a:pPr>
            <a:r>
              <a:rPr lang="pt-BR" altLang="pt-BR" sz="3200" dirty="0"/>
              <a:t>Não tem nada de errado com você </a:t>
            </a:r>
            <a:r>
              <a:rPr lang="pt-BR" altLang="pt-BR" sz="3200" dirty="0" smtClean="0"/>
              <a:t>!</a:t>
            </a:r>
          </a:p>
          <a:p>
            <a:pPr marL="457200" indent="-457200"/>
            <a:endParaRPr lang="pt-BR" altLang="pt-BR" sz="3200" dirty="0"/>
          </a:p>
          <a:p>
            <a:pPr marL="457200" indent="-457200">
              <a:buFontTx/>
              <a:buChar char="-"/>
            </a:pPr>
            <a:r>
              <a:rPr lang="pt-BR" altLang="pt-BR" sz="3200" dirty="0"/>
              <a:t>Não permita que o passado determine seu                                  </a:t>
            </a:r>
            <a:r>
              <a:rPr lang="pt-BR" altLang="pt-BR" sz="3200" b="1" dirty="0"/>
              <a:t>futuro</a:t>
            </a:r>
            <a:r>
              <a:rPr lang="pt-BR" altLang="pt-BR" sz="3200" dirty="0"/>
              <a:t>. Ele já passou e </a:t>
            </a:r>
            <a:r>
              <a:rPr lang="pt-BR" altLang="pt-BR" sz="3200" b="1" dirty="0"/>
              <a:t>VOCÊ VENCEU </a:t>
            </a:r>
            <a:r>
              <a:rPr lang="pt-BR" altLang="pt-BR" sz="3200" b="1" dirty="0" smtClean="0"/>
              <a:t>!</a:t>
            </a:r>
          </a:p>
          <a:p>
            <a:pPr marL="457200" indent="-457200">
              <a:buFontTx/>
              <a:buChar char="-"/>
            </a:pPr>
            <a:endParaRPr lang="pt-BR" altLang="pt-BR" sz="3200" b="1" dirty="0"/>
          </a:p>
          <a:p>
            <a:pPr marL="457200" indent="-457200">
              <a:buFontTx/>
              <a:buChar char="-"/>
            </a:pPr>
            <a:r>
              <a:rPr lang="pt-BR" altLang="pt-BR" sz="3200" b="1" dirty="0" smtClean="0"/>
              <a:t>Durma essa </a:t>
            </a:r>
            <a:r>
              <a:rPr lang="pt-BR" altLang="pt-BR" sz="3200" b="1" dirty="0" err="1" smtClean="0"/>
              <a:t>idéia</a:t>
            </a:r>
            <a:r>
              <a:rPr lang="pt-BR" altLang="pt-BR" sz="3200" b="1" dirty="0" smtClean="0"/>
              <a:t> !! </a:t>
            </a:r>
          </a:p>
          <a:p>
            <a:pPr marL="955045" lvl="1" indent="-457200">
              <a:buFontTx/>
              <a:buChar char="-"/>
            </a:pPr>
            <a:r>
              <a:rPr lang="pt-BR" altLang="pt-BR" sz="3200" b="1" dirty="0" smtClean="0"/>
              <a:t>Mas, de dia, TRABALHE !</a:t>
            </a:r>
          </a:p>
          <a:p>
            <a:endParaRPr lang="pt-BR" altLang="pt-BR" sz="3200" b="1" dirty="0"/>
          </a:p>
          <a:p>
            <a:pPr marL="457200" indent="-457200">
              <a:buFontTx/>
              <a:buChar char="-"/>
            </a:pPr>
            <a:r>
              <a:rPr lang="pt-BR" altLang="pt-BR" sz="3200" b="1" dirty="0" smtClean="0"/>
              <a:t>PLANEJAR E AGIR.</a:t>
            </a:r>
            <a:endParaRPr lang="pt-BR" sz="3200" dirty="0" smtClean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433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707447" cy="6440740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MUDANDO AS COISAS...</a:t>
            </a:r>
          </a:p>
          <a:p>
            <a:endParaRPr lang="pt-BR" sz="3000" b="1" dirty="0">
              <a:latin typeface="+mj-lt"/>
            </a:endParaRPr>
          </a:p>
          <a:p>
            <a:pPr marL="457200" lvl="2" indent="-457200">
              <a:buFontTx/>
              <a:buChar char="-"/>
            </a:pPr>
            <a:r>
              <a:rPr lang="pt-BR" altLang="pt-BR" sz="3200" b="1" dirty="0" smtClean="0">
                <a:solidFill>
                  <a:srgbClr val="FF3300"/>
                </a:solidFill>
              </a:rPr>
              <a:t>A maneira pela qual o cliente percebe o produto está intimamente relacionada, a maneira que ele percebe você.</a:t>
            </a:r>
            <a:r>
              <a:rPr lang="pt-BR" altLang="pt-BR" sz="3200" dirty="0" smtClean="0"/>
              <a:t> </a:t>
            </a:r>
          </a:p>
          <a:p>
            <a:pPr marL="457200" indent="-457200">
              <a:buFontTx/>
              <a:buChar char="-"/>
            </a:pPr>
            <a:endParaRPr lang="pt-BR" altLang="pt-BR" sz="3200" dirty="0" smtClean="0"/>
          </a:p>
          <a:p>
            <a:pPr marL="457200" indent="-457200">
              <a:buFontTx/>
              <a:buChar char="-"/>
            </a:pPr>
            <a:r>
              <a:rPr lang="pt-BR" altLang="pt-BR" sz="3200" dirty="0" smtClean="0"/>
              <a:t>Inspire </a:t>
            </a:r>
            <a:r>
              <a:rPr lang="pt-BR" altLang="pt-BR" sz="3200" dirty="0"/>
              <a:t>sucesso. Invista em você. Aumenta a </a:t>
            </a:r>
            <a:r>
              <a:rPr lang="pt-BR" altLang="pt-BR" sz="3200" dirty="0" err="1"/>
              <a:t>auto-estima</a:t>
            </a:r>
            <a:r>
              <a:rPr lang="pt-BR" altLang="pt-BR" sz="3200" dirty="0"/>
              <a:t>, a credibilidade e a confiança</a:t>
            </a:r>
            <a:r>
              <a:rPr lang="pt-BR" altLang="pt-BR" sz="3200" dirty="0" smtClean="0"/>
              <a:t>.</a:t>
            </a:r>
          </a:p>
          <a:p>
            <a:pPr marL="457200" indent="-457200">
              <a:buFontTx/>
              <a:buChar char="-"/>
            </a:pPr>
            <a:endParaRPr lang="pt-BR" altLang="pt-BR" sz="3200" dirty="0" smtClean="0"/>
          </a:p>
          <a:p>
            <a:pPr marL="457200" indent="-457200">
              <a:buFontTx/>
              <a:buChar char="-"/>
            </a:pPr>
            <a:r>
              <a:rPr lang="pt-BR" altLang="pt-BR" sz="3200" dirty="0"/>
              <a:t>Novos hábitos, personalidade lapidada, vocabulário rico</a:t>
            </a:r>
            <a:r>
              <a:rPr lang="pt-BR" altLang="pt-BR" sz="3200" dirty="0" smtClean="0"/>
              <a:t>.</a:t>
            </a:r>
          </a:p>
          <a:p>
            <a:pPr marL="457200" indent="-457200">
              <a:buFontTx/>
              <a:buChar char="-"/>
            </a:pPr>
            <a:endParaRPr lang="pt-BR" altLang="pt-BR" sz="3200" dirty="0"/>
          </a:p>
          <a:p>
            <a:pPr marL="457200" indent="-457200">
              <a:buFontTx/>
              <a:buChar char="-"/>
            </a:pPr>
            <a:r>
              <a:rPr lang="pt-BR" altLang="pt-BR" sz="3200" b="1" dirty="0" smtClean="0"/>
              <a:t>Não </a:t>
            </a:r>
            <a:r>
              <a:rPr lang="pt-BR" altLang="pt-BR" sz="3200" b="1" dirty="0"/>
              <a:t>tenha medo</a:t>
            </a:r>
            <a:r>
              <a:rPr lang="pt-BR" altLang="pt-BR" sz="3200" dirty="0"/>
              <a:t>. O </a:t>
            </a:r>
            <a:r>
              <a:rPr lang="pt-BR" altLang="pt-BR" sz="3200" dirty="0" smtClean="0"/>
              <a:t>que pode acontecer ?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44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106340" y="846395"/>
            <a:ext cx="8587060" cy="5418921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200" b="1" dirty="0" smtClean="0"/>
              <a:t>COMUNICAÇÃO</a:t>
            </a:r>
            <a:endParaRPr lang="pt-BR" sz="3200" b="1" dirty="0"/>
          </a:p>
          <a:p>
            <a:pPr>
              <a:lnSpc>
                <a:spcPct val="90000"/>
              </a:lnSpc>
            </a:pPr>
            <a:endParaRPr lang="pt-BR" altLang="pt-BR" sz="3200" dirty="0" smtClean="0"/>
          </a:p>
          <a:p>
            <a:pPr>
              <a:lnSpc>
                <a:spcPct val="90000"/>
              </a:lnSpc>
            </a:pPr>
            <a:endParaRPr lang="pt-BR" altLang="pt-BR" sz="3200" dirty="0" smtClean="0"/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altLang="pt-BR" sz="3200" dirty="0" smtClean="0"/>
              <a:t> </a:t>
            </a:r>
            <a:r>
              <a:rPr lang="pt-BR" altLang="pt-BR" sz="3200" dirty="0"/>
              <a:t>Cada pessoa vê o mundo de SUA forma</a:t>
            </a:r>
            <a:r>
              <a:rPr lang="pt-BR" altLang="pt-BR" sz="3200" dirty="0" smtClean="0"/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endParaRPr lang="pt-BR" altLang="pt-BR" sz="3200" dirty="0"/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altLang="pt-BR" sz="3200" dirty="0"/>
              <a:t> </a:t>
            </a:r>
            <a:r>
              <a:rPr lang="pt-BR" altLang="pt-BR" sz="3200" dirty="0" smtClean="0"/>
              <a:t>Agimos </a:t>
            </a:r>
            <a:r>
              <a:rPr lang="pt-BR" altLang="pt-BR" sz="3200" dirty="0"/>
              <a:t>conforme NOSSA realidade</a:t>
            </a:r>
            <a:r>
              <a:rPr lang="pt-BR" altLang="pt-BR" sz="3200" dirty="0" smtClean="0"/>
              <a:t>.</a:t>
            </a:r>
          </a:p>
          <a:p>
            <a:pPr>
              <a:lnSpc>
                <a:spcPct val="90000"/>
              </a:lnSpc>
            </a:pPr>
            <a:endParaRPr lang="pt-BR" altLang="pt-BR" sz="3200" dirty="0"/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altLang="pt-BR" sz="3200" dirty="0" smtClean="0"/>
              <a:t> Assim</a:t>
            </a:r>
            <a:r>
              <a:rPr lang="pt-BR" altLang="pt-BR" sz="3200" dirty="0"/>
              <a:t>, </a:t>
            </a:r>
            <a:r>
              <a:rPr lang="pt-BR" altLang="pt-BR" sz="3200" b="1" dirty="0"/>
              <a:t>COMUNICA</a:t>
            </a:r>
            <a:r>
              <a:rPr lang="pt-BR" altLang="pt-BR" sz="3200" dirty="0"/>
              <a:t>MOS </a:t>
            </a:r>
            <a:r>
              <a:rPr lang="pt-BR" altLang="pt-BR" sz="3200" dirty="0" smtClean="0"/>
              <a:t> </a:t>
            </a:r>
            <a:r>
              <a:rPr lang="pt-BR" altLang="pt-BR" sz="3200" b="1" dirty="0" smtClean="0"/>
              <a:t>AÇÃO</a:t>
            </a:r>
            <a:r>
              <a:rPr lang="pt-BR" altLang="pt-BR" sz="3200" dirty="0"/>
              <a:t>, conforme  percebemos.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endParaRPr lang="pt-BR" altLang="pt-BR" sz="3200" dirty="0"/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altLang="pt-BR" sz="3200" b="1" dirty="0" smtClean="0"/>
              <a:t> Como </a:t>
            </a:r>
            <a:r>
              <a:rPr lang="pt-BR" altLang="pt-BR" sz="3200" b="1" dirty="0"/>
              <a:t>o cliente vai PERCEBER nossa COMUNICAÇÃO </a:t>
            </a:r>
            <a:r>
              <a:rPr lang="pt-BR" altLang="pt-BR" sz="3200" b="1" dirty="0" smtClean="0"/>
              <a:t>????</a:t>
            </a:r>
            <a:endParaRPr lang="pt-BR" altLang="pt-BR" sz="3200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17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106340" y="846395"/>
            <a:ext cx="8352928" cy="6551539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COMUNICAÇÃO</a:t>
            </a:r>
          </a:p>
          <a:p>
            <a:endParaRPr lang="pt-BR" sz="3000" b="1" dirty="0" smtClean="0">
              <a:latin typeface="+mj-lt"/>
            </a:endParaRPr>
          </a:p>
          <a:p>
            <a:endParaRPr lang="pt-BR" sz="3000" b="1" dirty="0" smtClean="0">
              <a:latin typeface="+mj-lt"/>
            </a:endParaRPr>
          </a:p>
          <a:p>
            <a:pPr>
              <a:lnSpc>
                <a:spcPct val="80000"/>
              </a:lnSpc>
            </a:pPr>
            <a:r>
              <a:rPr lang="pt-BR" altLang="pt-BR" sz="2800" b="1" u="sng" dirty="0"/>
              <a:t>VERBAL</a:t>
            </a:r>
            <a:r>
              <a:rPr lang="pt-BR" altLang="pt-BR" sz="2800" dirty="0" smtClean="0"/>
              <a:t>:  </a:t>
            </a:r>
            <a:r>
              <a:rPr lang="pt-BR" altLang="pt-BR" sz="2800" dirty="0"/>
              <a:t>7% pelas </a:t>
            </a:r>
            <a:r>
              <a:rPr lang="pt-BR" altLang="pt-BR" sz="2800" dirty="0" smtClean="0"/>
              <a:t>palavras</a:t>
            </a:r>
          </a:p>
          <a:p>
            <a:pPr>
              <a:lnSpc>
                <a:spcPct val="80000"/>
              </a:lnSpc>
            </a:pPr>
            <a:endParaRPr lang="pt-BR" altLang="pt-BR" sz="2800" dirty="0" smtClean="0"/>
          </a:p>
          <a:p>
            <a:pPr>
              <a:lnSpc>
                <a:spcPct val="80000"/>
              </a:lnSpc>
            </a:pPr>
            <a:endParaRPr lang="pt-BR" altLang="pt-BR" sz="2800" dirty="0" smtClean="0"/>
          </a:p>
          <a:p>
            <a:pPr>
              <a:lnSpc>
                <a:spcPct val="80000"/>
              </a:lnSpc>
            </a:pPr>
            <a:r>
              <a:rPr lang="pt-BR" altLang="pt-BR" dirty="0"/>
              <a:t>							</a:t>
            </a:r>
          </a:p>
          <a:p>
            <a:pPr>
              <a:lnSpc>
                <a:spcPct val="80000"/>
              </a:lnSpc>
            </a:pPr>
            <a:r>
              <a:rPr lang="pt-BR" altLang="pt-BR" sz="2800" b="1" u="sng" dirty="0"/>
              <a:t>NÃO VERBAL:</a:t>
            </a:r>
          </a:p>
          <a:p>
            <a:pPr>
              <a:lnSpc>
                <a:spcPct val="80000"/>
              </a:lnSpc>
            </a:pPr>
            <a:r>
              <a:rPr lang="pt-BR" altLang="pt-BR" sz="2800" dirty="0" smtClean="0"/>
              <a:t>              </a:t>
            </a:r>
          </a:p>
          <a:p>
            <a:pPr>
              <a:lnSpc>
                <a:spcPct val="80000"/>
              </a:lnSpc>
            </a:pPr>
            <a:r>
              <a:rPr lang="pt-BR" altLang="pt-BR" sz="2800" dirty="0"/>
              <a:t>	</a:t>
            </a:r>
            <a:r>
              <a:rPr lang="pt-BR" altLang="pt-BR" sz="2800" dirty="0" smtClean="0"/>
              <a:t> </a:t>
            </a:r>
            <a:r>
              <a:rPr lang="pt-BR" altLang="pt-BR" sz="2800" dirty="0"/>
              <a:t>38% pelo tom de </a:t>
            </a:r>
            <a:r>
              <a:rPr lang="pt-BR" altLang="pt-BR" sz="2800" dirty="0" smtClean="0"/>
              <a:t>voz</a:t>
            </a:r>
          </a:p>
          <a:p>
            <a:pPr>
              <a:lnSpc>
                <a:spcPct val="80000"/>
              </a:lnSpc>
            </a:pPr>
            <a:r>
              <a:rPr lang="pt-BR" altLang="pt-BR" sz="2800" dirty="0" smtClean="0"/>
              <a:t>		</a:t>
            </a:r>
            <a:r>
              <a:rPr lang="pt-BR" altLang="pt-BR" dirty="0" smtClean="0"/>
              <a:t>Pode </a:t>
            </a:r>
            <a:r>
              <a:rPr lang="pt-BR" altLang="pt-BR" dirty="0"/>
              <a:t>mudar o significado da palavra</a:t>
            </a:r>
          </a:p>
          <a:p>
            <a:pPr>
              <a:lnSpc>
                <a:spcPct val="80000"/>
              </a:lnSpc>
            </a:pPr>
            <a:endParaRPr lang="pt-BR" altLang="pt-BR" u="sng" dirty="0"/>
          </a:p>
          <a:p>
            <a:pPr>
              <a:lnSpc>
                <a:spcPct val="80000"/>
              </a:lnSpc>
            </a:pPr>
            <a:r>
              <a:rPr lang="pt-BR" altLang="pt-BR" sz="4000" b="1" dirty="0"/>
              <a:t>  </a:t>
            </a:r>
            <a:r>
              <a:rPr lang="pt-BR" altLang="pt-BR" sz="4000" b="1" dirty="0" smtClean="0"/>
              <a:t>	55</a:t>
            </a:r>
            <a:r>
              <a:rPr lang="pt-BR" altLang="pt-BR" sz="4000" b="1" dirty="0"/>
              <a:t>% expressão corporal</a:t>
            </a:r>
          </a:p>
          <a:p>
            <a:pPr lvl="2">
              <a:lnSpc>
                <a:spcPct val="80000"/>
              </a:lnSpc>
            </a:pPr>
            <a:r>
              <a:rPr lang="pt-BR" altLang="pt-BR" sz="2800" dirty="0" smtClean="0"/>
              <a:t>	Adicionam </a:t>
            </a:r>
            <a:r>
              <a:rPr lang="pt-BR" altLang="pt-BR" sz="2800" dirty="0"/>
              <a:t>emoção, pode ser involuntário</a:t>
            </a:r>
          </a:p>
          <a:p>
            <a:pPr marL="609600" indent="-609600"/>
            <a:endParaRPr lang="pt-BR" altLang="pt-BR" sz="2400" dirty="0" smtClean="0"/>
          </a:p>
          <a:p>
            <a:pPr marL="609600" indent="-609600"/>
            <a:endParaRPr lang="pt-BR" altLang="pt-BR" sz="2400" dirty="0" smtClean="0"/>
          </a:p>
          <a:p>
            <a:pPr marL="609600" indent="-609600"/>
            <a:r>
              <a:rPr lang="pt-BR" altLang="pt-BR" sz="2400" dirty="0" smtClean="0"/>
              <a:t>Há </a:t>
            </a:r>
            <a:r>
              <a:rPr lang="pt-BR" altLang="pt-BR" sz="2400" dirty="0"/>
              <a:t>mais entendimento nas intenções que nas palavras</a:t>
            </a:r>
            <a:r>
              <a:rPr lang="pt-BR" altLang="pt-BR" sz="2400" dirty="0" smtClean="0"/>
              <a:t>.</a:t>
            </a:r>
            <a:endParaRPr lang="pt-BR" altLang="pt-BR" sz="2400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39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706381" cy="5886742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200" b="1" dirty="0" smtClean="0"/>
              <a:t>TÉCNICAS DE VENDAS</a:t>
            </a:r>
          </a:p>
          <a:p>
            <a:endParaRPr lang="pt-BR" sz="3200" dirty="0" smtClean="0"/>
          </a:p>
          <a:p>
            <a:pPr>
              <a:buFontTx/>
              <a:buChar char="-"/>
            </a:pPr>
            <a:r>
              <a:rPr lang="pt-BR" sz="3200" dirty="0" smtClean="0"/>
              <a:t> </a:t>
            </a:r>
            <a:r>
              <a:rPr lang="pt-BR" sz="2800" dirty="0" smtClean="0"/>
              <a:t>Não existem técnicas infalíveis </a:t>
            </a:r>
            <a:r>
              <a:rPr lang="pt-BR" sz="2800" dirty="0"/>
              <a:t>para </a:t>
            </a:r>
            <a:r>
              <a:rPr lang="pt-BR" sz="2800" dirty="0" smtClean="0"/>
              <a:t>o sucesso.</a:t>
            </a:r>
          </a:p>
          <a:p>
            <a:pPr>
              <a:buFontTx/>
              <a:buChar char="-"/>
            </a:pPr>
            <a:endParaRPr lang="pt-BR" sz="2800" dirty="0" smtClean="0"/>
          </a:p>
          <a:p>
            <a:pPr>
              <a:buFontTx/>
              <a:buChar char="-"/>
            </a:pPr>
            <a:r>
              <a:rPr lang="pt-BR" sz="2800" dirty="0" smtClean="0"/>
              <a:t> A melhor ainda é o relacionamento.</a:t>
            </a:r>
          </a:p>
          <a:p>
            <a:pPr>
              <a:buFontTx/>
              <a:buChar char="-"/>
            </a:pPr>
            <a:endParaRPr lang="pt-BR" sz="2800" dirty="0" smtClean="0"/>
          </a:p>
          <a:p>
            <a:pPr>
              <a:buFontTx/>
              <a:buChar char="-"/>
            </a:pPr>
            <a:r>
              <a:rPr lang="pt-BR" sz="2800" b="1" dirty="0" smtClean="0"/>
              <a:t> Faça um Excelente Atendimento!</a:t>
            </a:r>
          </a:p>
          <a:p>
            <a:pPr>
              <a:buFontTx/>
              <a:buChar char="-"/>
            </a:pPr>
            <a:endParaRPr lang="pt-BR" sz="2800" b="1" dirty="0" smtClean="0"/>
          </a:p>
          <a:p>
            <a:pPr>
              <a:buFontTx/>
              <a:buChar char="-"/>
            </a:pPr>
            <a:r>
              <a:rPr lang="pt-BR" sz="2800" b="1" dirty="0" smtClean="0"/>
              <a:t> NUNCA subestime o cliente.</a:t>
            </a:r>
          </a:p>
          <a:p>
            <a:pPr>
              <a:buFontTx/>
              <a:buChar char="-"/>
            </a:pPr>
            <a:endParaRPr lang="pt-BR" sz="2800" b="1" dirty="0" smtClean="0"/>
          </a:p>
          <a:p>
            <a:pPr>
              <a:buFontTx/>
              <a:buChar char="-"/>
            </a:pPr>
            <a:r>
              <a:rPr lang="pt-BR" sz="2800" b="1" dirty="0" smtClean="0"/>
              <a:t> Você NÃO É VIDENTE:</a:t>
            </a:r>
            <a:r>
              <a:rPr lang="pt-BR" sz="2800" dirty="0" smtClean="0"/>
              <a:t> não insista </a:t>
            </a:r>
            <a:r>
              <a:rPr lang="pt-BR" sz="2800" dirty="0"/>
              <a:t>em tentar adivinhar o que o cliente está </a:t>
            </a:r>
            <a:r>
              <a:rPr lang="pt-BR" sz="2800" dirty="0" smtClean="0"/>
              <a:t>pensando. Nem se é </a:t>
            </a:r>
            <a:r>
              <a:rPr lang="pt-BR" sz="2800" b="1" dirty="0" smtClean="0"/>
              <a:t>caro ou barato</a:t>
            </a:r>
            <a:r>
              <a:rPr lang="pt-BR" sz="2800" dirty="0" smtClean="0"/>
              <a:t>. Isto gera frustração </a:t>
            </a:r>
            <a:r>
              <a:rPr lang="pt-BR" sz="2800" dirty="0"/>
              <a:t>e quebra de confiança</a:t>
            </a:r>
            <a:r>
              <a:rPr lang="pt-BR" sz="2800" dirty="0" smtClean="0"/>
              <a:t>.</a:t>
            </a:r>
            <a:r>
              <a:rPr lang="pt-BR" sz="2800" b="1" dirty="0"/>
              <a:t> </a:t>
            </a:r>
            <a:endParaRPr lang="pt-BR" sz="2800" b="1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14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706381" cy="6194518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PLANEJAMENTO</a:t>
            </a:r>
          </a:p>
          <a:p>
            <a:endParaRPr lang="pt-BR" sz="3000" b="1" dirty="0">
              <a:latin typeface="+mj-lt"/>
            </a:endParaRPr>
          </a:p>
          <a:p>
            <a:pPr marL="609600" indent="-609600"/>
            <a:r>
              <a:rPr lang="pt-BR" altLang="pt-BR" sz="2400" dirty="0" smtClean="0"/>
              <a:t>	</a:t>
            </a:r>
            <a:r>
              <a:rPr lang="pt-BR" altLang="pt-BR" sz="2400" b="1" dirty="0" smtClean="0"/>
              <a:t>A </a:t>
            </a:r>
            <a:r>
              <a:rPr lang="pt-BR" altLang="pt-BR" sz="2400" b="1" dirty="0"/>
              <a:t>decisão de compra, </a:t>
            </a:r>
            <a:r>
              <a:rPr lang="pt-BR" altLang="pt-BR" sz="2400" b="1" dirty="0" smtClean="0"/>
              <a:t>baseia-se na </a:t>
            </a:r>
            <a:r>
              <a:rPr lang="pt-BR" altLang="pt-BR" sz="2400" b="1" u="sng" dirty="0"/>
              <a:t>seriedade do problema</a:t>
            </a:r>
            <a:r>
              <a:rPr lang="pt-BR" altLang="pt-BR" sz="2400" b="1" dirty="0"/>
              <a:t>, </a:t>
            </a:r>
            <a:r>
              <a:rPr lang="pt-BR" altLang="pt-BR" sz="2400" b="1" dirty="0" smtClean="0"/>
              <a:t>dentro do </a:t>
            </a:r>
            <a:r>
              <a:rPr lang="pt-BR" altLang="pt-BR" sz="2400" b="1" u="sng" dirty="0"/>
              <a:t>custo da solução</a:t>
            </a:r>
            <a:r>
              <a:rPr lang="pt-BR" altLang="pt-BR" sz="2400" b="1" dirty="0"/>
              <a:t>.</a:t>
            </a:r>
          </a:p>
          <a:p>
            <a:pPr marL="609600" indent="-609600">
              <a:buFontTx/>
              <a:buNone/>
            </a:pPr>
            <a:endParaRPr lang="pt-BR" altLang="pt-BR" sz="2400" dirty="0"/>
          </a:p>
          <a:p>
            <a:pPr marL="609600" indent="-609600"/>
            <a:r>
              <a:rPr lang="pt-BR" altLang="pt-BR" sz="2400" b="1" dirty="0"/>
              <a:t>PROBLEMA</a:t>
            </a:r>
            <a:r>
              <a:rPr lang="pt-BR" altLang="pt-BR" sz="2400" dirty="0" smtClean="0"/>
              <a:t>: mostrar </a:t>
            </a:r>
            <a:r>
              <a:rPr lang="pt-BR" altLang="pt-BR" sz="2400" dirty="0"/>
              <a:t>t</a:t>
            </a:r>
            <a:r>
              <a:rPr lang="pt-BR" altLang="pt-BR" sz="2400" dirty="0" smtClean="0"/>
              <a:t>er </a:t>
            </a:r>
            <a:r>
              <a:rPr lang="pt-BR" altLang="pt-BR" sz="2400" dirty="0"/>
              <a:t>a </a:t>
            </a:r>
            <a:r>
              <a:rPr lang="pt-BR" altLang="pt-BR" sz="2400" dirty="0" smtClean="0"/>
              <a:t>solução. VALOR </a:t>
            </a:r>
            <a:r>
              <a:rPr lang="pt-BR" altLang="pt-BR" sz="2400" dirty="0" smtClean="0"/>
              <a:t>AGREGADO à </a:t>
            </a:r>
            <a:r>
              <a:rPr lang="pt-BR" altLang="pt-BR" sz="2400" dirty="0"/>
              <a:t>você, supera o custo</a:t>
            </a:r>
            <a:r>
              <a:rPr lang="pt-BR" altLang="pt-BR" sz="2400" dirty="0" smtClean="0"/>
              <a:t>. Venda sua experiência.</a:t>
            </a:r>
            <a:endParaRPr lang="pt-BR" altLang="pt-BR" sz="2400" dirty="0"/>
          </a:p>
          <a:p>
            <a:endParaRPr lang="pt-BR" altLang="pt-BR" sz="2400" b="1" u="sng" dirty="0" smtClean="0"/>
          </a:p>
          <a:p>
            <a:r>
              <a:rPr lang="pt-BR" altLang="pt-BR" sz="2400" b="1" u="sng" dirty="0" smtClean="0"/>
              <a:t>Valor </a:t>
            </a:r>
            <a:r>
              <a:rPr lang="pt-BR" altLang="pt-BR" sz="2400" b="1" u="sng" dirty="0"/>
              <a:t>agregado</a:t>
            </a:r>
            <a:r>
              <a:rPr lang="pt-BR" altLang="pt-BR" sz="2400" b="1" dirty="0"/>
              <a:t>: é mental; percepção do bem ou serviço.</a:t>
            </a:r>
          </a:p>
          <a:p>
            <a:pPr lvl="1"/>
            <a:r>
              <a:rPr lang="pt-BR" altLang="pt-BR" sz="2400" dirty="0"/>
              <a:t>É </a:t>
            </a:r>
            <a:r>
              <a:rPr lang="pt-BR" altLang="pt-BR" sz="2400" dirty="0" smtClean="0"/>
              <a:t>Caro,  mas </a:t>
            </a:r>
            <a:r>
              <a:rPr lang="pt-BR" altLang="pt-BR" sz="2400" dirty="0"/>
              <a:t>vale a </a:t>
            </a:r>
            <a:r>
              <a:rPr lang="pt-BR" altLang="pt-BR" sz="2400" dirty="0" smtClean="0"/>
              <a:t>pena.</a:t>
            </a:r>
            <a:endParaRPr lang="pt-BR" altLang="pt-BR" sz="2400" dirty="0"/>
          </a:p>
          <a:p>
            <a:pPr lvl="1"/>
            <a:r>
              <a:rPr lang="pt-BR" altLang="pt-BR" sz="2400" dirty="0"/>
              <a:t>Ex.: </a:t>
            </a:r>
            <a:r>
              <a:rPr lang="pt-BR" altLang="pt-BR" sz="2400" dirty="0" smtClean="0"/>
              <a:t>Sapato </a:t>
            </a:r>
            <a:r>
              <a:rPr lang="pt-BR" altLang="pt-BR" sz="2400" dirty="0" err="1" smtClean="0"/>
              <a:t>Corello</a:t>
            </a:r>
            <a:r>
              <a:rPr lang="pt-BR" altLang="pt-BR" sz="2400" dirty="0"/>
              <a:t>, </a:t>
            </a:r>
            <a:r>
              <a:rPr lang="pt-BR" altLang="pt-BR" sz="2400" dirty="0" smtClean="0"/>
              <a:t>Camisa </a:t>
            </a:r>
            <a:r>
              <a:rPr lang="pt-BR" altLang="pt-BR" sz="2400" dirty="0" err="1" smtClean="0"/>
              <a:t>Pólo</a:t>
            </a:r>
            <a:r>
              <a:rPr lang="pt-BR" altLang="pt-BR" sz="2400" dirty="0" smtClean="0"/>
              <a:t> </a:t>
            </a:r>
            <a:r>
              <a:rPr lang="pt-BR" altLang="pt-BR" sz="2400" dirty="0"/>
              <a:t>e </a:t>
            </a:r>
            <a:r>
              <a:rPr lang="pt-BR" altLang="pt-BR" sz="2400" dirty="0" smtClean="0"/>
              <a:t>Perfume Giorgio Armani</a:t>
            </a:r>
            <a:endParaRPr lang="pt-BR" altLang="pt-BR" sz="2400" dirty="0"/>
          </a:p>
          <a:p>
            <a:pPr lvl="1"/>
            <a:r>
              <a:rPr lang="pt-BR" altLang="pt-BR" sz="2400" dirty="0"/>
              <a:t>Ex</a:t>
            </a:r>
            <a:r>
              <a:rPr lang="pt-BR" altLang="pt-BR" sz="2400" dirty="0" smtClean="0"/>
              <a:t>.: </a:t>
            </a:r>
            <a:r>
              <a:rPr lang="pt-BR" altLang="pt-BR" sz="2400" dirty="0"/>
              <a:t>Seguro efetuado, ganha benefícios.</a:t>
            </a:r>
          </a:p>
          <a:p>
            <a:pPr lvl="1"/>
            <a:endParaRPr lang="pt-BR" altLang="pt-BR" sz="2400" dirty="0"/>
          </a:p>
          <a:p>
            <a:r>
              <a:rPr lang="pt-BR" altLang="pt-BR" sz="2400" b="1" u="sng" dirty="0" smtClean="0"/>
              <a:t>Valor </a:t>
            </a:r>
            <a:r>
              <a:rPr lang="pt-BR" altLang="pt-BR" sz="2400" b="1" u="sng" dirty="0"/>
              <a:t>percebido</a:t>
            </a:r>
            <a:r>
              <a:rPr lang="pt-BR" altLang="pt-BR" sz="2400" b="1" dirty="0"/>
              <a:t>: </a:t>
            </a:r>
            <a:r>
              <a:rPr lang="pt-BR" altLang="pt-BR" sz="2400" b="1" dirty="0" smtClean="0"/>
              <a:t> é </a:t>
            </a:r>
            <a:r>
              <a:rPr lang="pt-BR" altLang="pt-BR" sz="2400" b="1" dirty="0"/>
              <a:t>o que custa. Atribuído. </a:t>
            </a:r>
          </a:p>
          <a:p>
            <a:pPr lvl="1"/>
            <a:r>
              <a:rPr lang="pt-BR" altLang="pt-BR" sz="2400" b="1" dirty="0"/>
              <a:t> </a:t>
            </a:r>
            <a:r>
              <a:rPr lang="pt-BR" altLang="pt-BR" sz="2400" dirty="0"/>
              <a:t> Nota de R$ 5,00 e 50,00. </a:t>
            </a:r>
          </a:p>
          <a:p>
            <a:pPr lvl="1"/>
            <a:r>
              <a:rPr lang="pt-BR" altLang="pt-BR" sz="2400" dirty="0"/>
              <a:t>	Ex.: </a:t>
            </a:r>
            <a:r>
              <a:rPr lang="pt-BR" altLang="pt-BR" sz="2400" dirty="0" smtClean="0"/>
              <a:t>Pagar uma conta de consumo.</a:t>
            </a:r>
            <a:endParaRPr lang="pt-BR" sz="24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29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8" y="1111"/>
            <a:ext cx="10693958" cy="7560152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178348" y="1764407"/>
            <a:ext cx="763284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 smtClean="0"/>
              <a:t>“Esquecemos que o tempo é oportunidade,  é sucessão de experiências e de fatos, e que deve ser aproveitado ao máximo, tendo em vista nosso crescimento espiritual.” </a:t>
            </a:r>
          </a:p>
          <a:p>
            <a:pPr algn="ctr"/>
            <a:r>
              <a:rPr lang="pt-BR" dirty="0" smtClean="0"/>
              <a:t>José Rômulo da Silva – </a:t>
            </a:r>
            <a:r>
              <a:rPr lang="pt-BR" dirty="0" err="1" smtClean="0"/>
              <a:t>Sincor-Es</a:t>
            </a:r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r>
              <a:rPr lang="pt-BR" sz="2400" dirty="0" smtClean="0"/>
              <a:t>Meus agradecimentos ao </a:t>
            </a:r>
            <a:r>
              <a:rPr lang="pt-BR" sz="2400" dirty="0" err="1" smtClean="0"/>
              <a:t>Sincor</a:t>
            </a:r>
            <a:r>
              <a:rPr lang="pt-BR" sz="2400" dirty="0" smtClean="0"/>
              <a:t>-ES e </a:t>
            </a:r>
            <a:r>
              <a:rPr lang="pt-BR" sz="2400" dirty="0"/>
              <a:t>a</a:t>
            </a:r>
            <a:r>
              <a:rPr lang="pt-BR" sz="2400" dirty="0" smtClean="0"/>
              <a:t> todos os presentes, por me convidarem a crescer, compartilhando nosso tempo.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8859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706381" cy="5068056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O QUE VENDA ?</a:t>
            </a:r>
          </a:p>
          <a:p>
            <a:endParaRPr lang="pt-BR" sz="3000" b="1" dirty="0">
              <a:latin typeface="+mj-lt"/>
            </a:endParaRPr>
          </a:p>
          <a:p>
            <a:endParaRPr lang="pt-BR" sz="3000" b="1" dirty="0" smtClean="0">
              <a:latin typeface="+mj-lt"/>
            </a:endParaRPr>
          </a:p>
          <a:p>
            <a:endParaRPr lang="pt-BR" sz="3000" b="1" dirty="0">
              <a:latin typeface="+mj-lt"/>
            </a:endParaRPr>
          </a:p>
          <a:p>
            <a:pPr marL="609600" indent="-609600">
              <a:lnSpc>
                <a:spcPct val="90000"/>
              </a:lnSpc>
            </a:pPr>
            <a:r>
              <a:rPr lang="pt-BR" altLang="pt-BR" sz="3200" b="1" dirty="0" smtClean="0"/>
              <a:t>	É </a:t>
            </a:r>
            <a:r>
              <a:rPr lang="pt-BR" altLang="pt-BR" sz="3200" b="1" dirty="0"/>
              <a:t>TUDO AQUILO QUE É NECESSÁRIO PARA </a:t>
            </a:r>
            <a:r>
              <a:rPr lang="pt-BR" altLang="pt-BR" sz="3200" b="1" dirty="0" smtClean="0"/>
              <a:t>SE CONCRETIZAR </a:t>
            </a:r>
            <a:r>
              <a:rPr lang="pt-BR" altLang="pt-BR" sz="3200" b="1" dirty="0"/>
              <a:t>UMA TROCA. </a:t>
            </a:r>
            <a:endParaRPr lang="pt-BR" altLang="pt-BR" sz="3200" b="1" dirty="0" smtClean="0"/>
          </a:p>
          <a:p>
            <a:pPr marL="609600" indent="-609600">
              <a:lnSpc>
                <a:spcPct val="90000"/>
              </a:lnSpc>
            </a:pPr>
            <a:r>
              <a:rPr lang="pt-BR" altLang="pt-BR" sz="3200" b="1" dirty="0" smtClean="0"/>
              <a:t>	(</a:t>
            </a:r>
            <a:r>
              <a:rPr lang="pt-BR" altLang="pt-BR" sz="3200" b="1" dirty="0"/>
              <a:t>PRODUTO X RESULTADO) </a:t>
            </a:r>
          </a:p>
          <a:p>
            <a:pPr marL="609600" indent="-609600">
              <a:lnSpc>
                <a:spcPct val="90000"/>
              </a:lnSpc>
            </a:pPr>
            <a:endParaRPr lang="pt-BR" altLang="pt-BR" sz="3200" b="1" dirty="0" smtClean="0"/>
          </a:p>
          <a:p>
            <a:pPr marL="609600" indent="-609600">
              <a:lnSpc>
                <a:spcPct val="90000"/>
              </a:lnSpc>
            </a:pPr>
            <a:endParaRPr lang="pt-BR" altLang="pt-BR" sz="3200" b="1" dirty="0"/>
          </a:p>
          <a:p>
            <a:pPr marL="609600" indent="-609600">
              <a:lnSpc>
                <a:spcPct val="90000"/>
              </a:lnSpc>
            </a:pPr>
            <a:r>
              <a:rPr lang="pt-BR" altLang="pt-BR" sz="3200" b="1" dirty="0"/>
              <a:t> </a:t>
            </a:r>
            <a:r>
              <a:rPr lang="pt-BR" altLang="pt-BR" sz="3200" b="1" dirty="0" smtClean="0"/>
              <a:t>	E começa </a:t>
            </a:r>
            <a:r>
              <a:rPr lang="pt-BR" altLang="pt-BR" sz="3200" b="1" dirty="0"/>
              <a:t>com </a:t>
            </a:r>
            <a:r>
              <a:rPr lang="pt-BR" altLang="pt-BR" sz="3200" b="1" dirty="0" smtClean="0"/>
              <a:t>um NÃO </a:t>
            </a:r>
            <a:r>
              <a:rPr lang="pt-BR" altLang="pt-BR" sz="3200" b="1" dirty="0"/>
              <a:t>!! </a:t>
            </a:r>
          </a:p>
          <a:p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84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793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978548" y="1692399"/>
            <a:ext cx="5544616" cy="3670750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4400" b="1" dirty="0" smtClean="0"/>
              <a:t>TÉCNICAS DE VENDAS</a:t>
            </a:r>
          </a:p>
          <a:p>
            <a:endParaRPr lang="pt-BR" sz="2800" b="1" dirty="0" smtClean="0"/>
          </a:p>
          <a:p>
            <a:endParaRPr lang="pt-BR" sz="3200" b="1" dirty="0" smtClean="0"/>
          </a:p>
          <a:p>
            <a:pPr>
              <a:buFontTx/>
              <a:buChar char="-"/>
            </a:pPr>
            <a:r>
              <a:rPr lang="pt-BR" sz="3200" b="1" dirty="0" smtClean="0"/>
              <a:t> NEUROMARKETING</a:t>
            </a:r>
          </a:p>
          <a:p>
            <a:pPr>
              <a:buFontTx/>
              <a:buChar char="-"/>
            </a:pPr>
            <a:endParaRPr lang="pt-BR" sz="3200" b="1" dirty="0" smtClean="0"/>
          </a:p>
          <a:p>
            <a:pPr>
              <a:buFontTx/>
              <a:buChar char="-"/>
            </a:pPr>
            <a:endParaRPr lang="pt-BR" sz="3200" b="1" dirty="0" smtClean="0"/>
          </a:p>
          <a:p>
            <a:pPr>
              <a:buFontTx/>
              <a:buChar char="-"/>
            </a:pPr>
            <a:r>
              <a:rPr lang="pt-BR" sz="3200" b="1" dirty="0" smtClean="0"/>
              <a:t> VENDA CONSULTIVA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14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472249" cy="5024967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200" b="1" dirty="0" smtClean="0"/>
              <a:t>NEUROMARKETING </a:t>
            </a:r>
          </a:p>
          <a:p>
            <a:endParaRPr lang="pt-BR" sz="3200" b="1" dirty="0" smtClean="0"/>
          </a:p>
          <a:p>
            <a:r>
              <a:rPr lang="pt-BR" sz="3200" dirty="0" smtClean="0"/>
              <a:t>- “Trata-se de uma técnica baseada no que existe de mais moderno no </a:t>
            </a:r>
            <a:r>
              <a:rPr lang="pt-BR" sz="3200" b="1" u="sng" dirty="0" smtClean="0">
                <a:hlinkClick r:id="rId3"/>
              </a:rPr>
              <a:t>estudo do cérebro</a:t>
            </a:r>
            <a:r>
              <a:rPr lang="pt-BR" sz="3200" dirty="0" smtClean="0"/>
              <a:t> para entender </a:t>
            </a:r>
            <a:r>
              <a:rPr lang="pt-BR" sz="3200" b="1" dirty="0" smtClean="0"/>
              <a:t>como o ser humano pensa, decide e sente”</a:t>
            </a:r>
            <a:r>
              <a:rPr lang="pt-BR" sz="3200" dirty="0" smtClean="0"/>
              <a:t>.</a:t>
            </a:r>
          </a:p>
          <a:p>
            <a:endParaRPr lang="pt-BR" sz="3200" b="1" dirty="0" smtClean="0"/>
          </a:p>
          <a:p>
            <a:r>
              <a:rPr lang="pt-BR" sz="3200" dirty="0" smtClean="0"/>
              <a:t>-  </a:t>
            </a:r>
            <a:r>
              <a:rPr lang="pt-BR" sz="3200" dirty="0"/>
              <a:t>“O neuromarketing é vender ao subconsciente, diretamente ao cérebro. </a:t>
            </a:r>
            <a:r>
              <a:rPr lang="pt-BR" sz="3200" dirty="0" smtClean="0"/>
              <a:t>É </a:t>
            </a:r>
            <a:r>
              <a:rPr lang="pt-BR" sz="3200" b="1" dirty="0"/>
              <a:t>ser direto, efetivo e econômico</a:t>
            </a:r>
            <a:r>
              <a:rPr lang="pt-BR" sz="3200" dirty="0"/>
              <a:t> na hora da persuasão</a:t>
            </a:r>
            <a:r>
              <a:rPr lang="pt-BR" sz="3200" dirty="0" smtClean="0"/>
              <a:t>”.</a:t>
            </a:r>
            <a:endParaRPr lang="pt-BR" sz="32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98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8" y="-395833"/>
            <a:ext cx="10693958" cy="7957096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472249" cy="4040082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endParaRPr lang="pt-BR" sz="3200" b="1" dirty="0" smtClean="0">
              <a:latin typeface="+mj-lt"/>
            </a:endParaRPr>
          </a:p>
          <a:p>
            <a:endParaRPr lang="pt-BR" sz="3200" b="1" dirty="0">
              <a:latin typeface="+mj-lt"/>
            </a:endParaRPr>
          </a:p>
          <a:p>
            <a:endParaRPr lang="pt-BR" sz="3200" b="1" dirty="0" smtClean="0">
              <a:latin typeface="+mj-lt"/>
            </a:endParaRPr>
          </a:p>
          <a:p>
            <a:endParaRPr lang="pt-BR" sz="3200" b="1" dirty="0">
              <a:latin typeface="+mj-lt"/>
            </a:endParaRPr>
          </a:p>
          <a:p>
            <a:endParaRPr lang="pt-BR" sz="3200" b="1" dirty="0" smtClean="0">
              <a:latin typeface="+mj-lt"/>
            </a:endParaRPr>
          </a:p>
          <a:p>
            <a:endParaRPr lang="pt-BR" sz="3200" b="1" dirty="0">
              <a:latin typeface="+mj-lt"/>
            </a:endParaRPr>
          </a:p>
          <a:p>
            <a:endParaRPr lang="pt-BR" sz="3200" b="1" dirty="0" smtClean="0">
              <a:latin typeface="+mj-lt"/>
            </a:endParaRPr>
          </a:p>
          <a:p>
            <a:endParaRPr lang="pt-BR" sz="3200" b="1" dirty="0" smtClean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363" y="1908423"/>
            <a:ext cx="1954503" cy="180020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660" y="5076775"/>
            <a:ext cx="2226568" cy="2052266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948" y="1908423"/>
            <a:ext cx="2426072" cy="1819554"/>
          </a:xfrm>
          <a:prstGeom prst="rect">
            <a:avLst/>
          </a:prstGeom>
        </p:spPr>
      </p:pic>
      <p:sp>
        <p:nvSpPr>
          <p:cNvPr id="15" name="CaixaDeTexto 14"/>
          <p:cNvSpPr txBox="1"/>
          <p:nvPr/>
        </p:nvSpPr>
        <p:spPr>
          <a:xfrm>
            <a:off x="2394372" y="828303"/>
            <a:ext cx="18896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CÉREBRO NOVO</a:t>
            </a:r>
          </a:p>
          <a:p>
            <a:pPr>
              <a:buFontTx/>
              <a:buChar char="-"/>
            </a:pPr>
            <a:r>
              <a:rPr lang="pt-BR" dirty="0" smtClean="0"/>
              <a:t> Pensa</a:t>
            </a:r>
          </a:p>
          <a:p>
            <a:pPr>
              <a:buFontTx/>
              <a:buChar char="-"/>
            </a:pPr>
            <a:r>
              <a:rPr lang="pt-BR" dirty="0" smtClean="0"/>
              <a:t> Racional </a:t>
            </a:r>
            <a:endParaRPr lang="pt-BR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7938988" y="756295"/>
            <a:ext cx="19855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CÉREBRO MÉDIO</a:t>
            </a:r>
          </a:p>
          <a:p>
            <a:pPr>
              <a:buFontTx/>
              <a:buChar char="-"/>
            </a:pPr>
            <a:r>
              <a:rPr lang="pt-BR" dirty="0" smtClean="0"/>
              <a:t> Sente, Intui</a:t>
            </a:r>
          </a:p>
          <a:p>
            <a:pPr>
              <a:buFontTx/>
              <a:buChar char="-"/>
            </a:pPr>
            <a:r>
              <a:rPr lang="pt-BR" dirty="0" smtClean="0"/>
              <a:t> Emoção</a:t>
            </a:r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5202684" y="4284687"/>
            <a:ext cx="1953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CÉREBRO VELHO</a:t>
            </a:r>
          </a:p>
          <a:p>
            <a:r>
              <a:rPr lang="pt-BR" dirty="0" smtClean="0"/>
              <a:t>  (Reptiliano)</a:t>
            </a:r>
            <a:endParaRPr lang="pt-BR" dirty="0"/>
          </a:p>
        </p:txBody>
      </p:sp>
      <p:cxnSp>
        <p:nvCxnSpPr>
          <p:cNvPr id="19" name="Conector de seta reta 18"/>
          <p:cNvCxnSpPr/>
          <p:nvPr/>
        </p:nvCxnSpPr>
        <p:spPr>
          <a:xfrm>
            <a:off x="3834532" y="3780631"/>
            <a:ext cx="1008112" cy="108012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de seta reta 20"/>
          <p:cNvCxnSpPr/>
          <p:nvPr/>
        </p:nvCxnSpPr>
        <p:spPr>
          <a:xfrm>
            <a:off x="4770636" y="2052439"/>
            <a:ext cx="2232248" cy="0"/>
          </a:xfrm>
          <a:prstGeom prst="straightConnector1">
            <a:avLst/>
          </a:prstGeom>
          <a:ln w="1270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/>
          <p:cNvCxnSpPr/>
          <p:nvPr/>
        </p:nvCxnSpPr>
        <p:spPr>
          <a:xfrm flipH="1">
            <a:off x="4770636" y="2628503"/>
            <a:ext cx="2232248" cy="0"/>
          </a:xfrm>
          <a:prstGeom prst="straightConnector1">
            <a:avLst/>
          </a:prstGeom>
          <a:ln w="1270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de seta reta 24"/>
          <p:cNvCxnSpPr/>
          <p:nvPr/>
        </p:nvCxnSpPr>
        <p:spPr>
          <a:xfrm flipH="1">
            <a:off x="7434932" y="3852639"/>
            <a:ext cx="936104" cy="100811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ixaDeTexto 34"/>
          <p:cNvSpPr txBox="1"/>
          <p:nvPr/>
        </p:nvSpPr>
        <p:spPr>
          <a:xfrm>
            <a:off x="7218908" y="5580831"/>
            <a:ext cx="318933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u="sng" dirty="0" smtClean="0"/>
              <a:t>SOBREVIVÊNCIA</a:t>
            </a:r>
          </a:p>
          <a:p>
            <a:r>
              <a:rPr lang="pt-BR" sz="900" dirty="0" smtClean="0"/>
              <a:t>-  </a:t>
            </a:r>
            <a:r>
              <a:rPr lang="pt-BR" sz="1600" dirty="0" smtClean="0"/>
              <a:t>considera os outros dois cérebros</a:t>
            </a:r>
          </a:p>
          <a:p>
            <a:r>
              <a:rPr lang="pt-BR" sz="1600" dirty="0" smtClean="0"/>
              <a:t>- MAS: controla e toma as decisões. </a:t>
            </a:r>
          </a:p>
        </p:txBody>
      </p:sp>
    </p:spTree>
    <p:extLst>
      <p:ext uri="{BB962C8B-B14F-4D97-AF65-F5344CB8AC3E}">
        <p14:creationId xmlns:p14="http://schemas.microsoft.com/office/powerpoint/2010/main" val="291933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328233" cy="6009852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2400" b="1" dirty="0" smtClean="0"/>
              <a:t>CÉREBRO VELHO </a:t>
            </a:r>
            <a:r>
              <a:rPr lang="pt-BR" sz="1600" dirty="0" smtClean="0"/>
              <a:t>(Reptiliano)</a:t>
            </a:r>
          </a:p>
          <a:p>
            <a:endParaRPr lang="pt-BR" sz="2400" dirty="0" smtClean="0"/>
          </a:p>
          <a:p>
            <a:pPr marL="457200" indent="-457200">
              <a:buAutoNum type="arabicParenR"/>
            </a:pPr>
            <a:r>
              <a:rPr lang="pt-BR" sz="2400" b="1" dirty="0" smtClean="0"/>
              <a:t>Egocêntrico (egoísta)</a:t>
            </a:r>
            <a:r>
              <a:rPr lang="pt-BR" sz="2400" dirty="0" smtClean="0"/>
              <a:t>: Só se interessa pela sua sobrevivência e bem-estar. </a:t>
            </a:r>
            <a:r>
              <a:rPr lang="pt-BR" sz="2400" u="sng" dirty="0" smtClean="0"/>
              <a:t>Escuta primeiro</a:t>
            </a:r>
            <a:r>
              <a:rPr lang="pt-BR" sz="2400" i="1" u="sng" dirty="0" smtClean="0"/>
              <a:t> o que você pode fazer por eles</a:t>
            </a:r>
            <a:r>
              <a:rPr lang="pt-BR" sz="2400" i="1" dirty="0" smtClean="0"/>
              <a:t>.</a:t>
            </a:r>
          </a:p>
          <a:p>
            <a:pPr marL="457200" indent="-457200">
              <a:buAutoNum type="arabicParenR"/>
            </a:pPr>
            <a:endParaRPr lang="pt-BR" sz="2400" dirty="0" smtClean="0"/>
          </a:p>
          <a:p>
            <a:pPr marL="457200" indent="-457200">
              <a:buAutoNum type="arabicParenR"/>
            </a:pPr>
            <a:r>
              <a:rPr lang="pt-BR" sz="2400" b="1" dirty="0" smtClean="0"/>
              <a:t>Contraste</a:t>
            </a:r>
            <a:r>
              <a:rPr lang="pt-BR" sz="2400" dirty="0" smtClean="0"/>
              <a:t>: é sensível a contrastes </a:t>
            </a:r>
            <a:r>
              <a:rPr lang="pt-BR" dirty="0" smtClean="0"/>
              <a:t>(com/sem; arriscado/seguro)</a:t>
            </a:r>
            <a:r>
              <a:rPr lang="pt-BR" sz="2400" dirty="0" smtClean="0"/>
              <a:t>; Com o contraste, toma decisões mais rápidas e seguras. Sem o contraste, entra em confusão: adiar uma decisão, não decidir. </a:t>
            </a:r>
            <a:r>
              <a:rPr lang="pt-BR" sz="2400" i="1" u="sng" dirty="0" smtClean="0"/>
              <a:t>Apresente as vantagens para ele adquirir seu produto</a:t>
            </a:r>
            <a:r>
              <a:rPr lang="pt-BR" sz="2400" i="1" dirty="0" smtClean="0"/>
              <a:t>.</a:t>
            </a:r>
          </a:p>
          <a:p>
            <a:endParaRPr lang="pt-BR" sz="2400" dirty="0" smtClean="0"/>
          </a:p>
          <a:p>
            <a:pPr marL="457200" indent="-457200"/>
            <a:r>
              <a:rPr lang="pt-BR" sz="2400" b="1" dirty="0" smtClean="0"/>
              <a:t>3)  Tangível:</a:t>
            </a:r>
            <a:r>
              <a:rPr lang="pt-BR" sz="2400" dirty="0" smtClean="0"/>
              <a:t> não decide baseado em números. Procura coisas familiares e amigáveis. Não processa palavras complicadas, prefere </a:t>
            </a:r>
            <a:r>
              <a:rPr lang="pt-BR" sz="2400" b="1" dirty="0" smtClean="0"/>
              <a:t>conceitos fáceis </a:t>
            </a:r>
            <a:r>
              <a:rPr lang="pt-BR" sz="2400" dirty="0" smtClean="0"/>
              <a:t>para serem entendidos, tais como: “respostas em 24 horas”, “mais dinheiro no seu bolso”, etc. </a:t>
            </a:r>
          </a:p>
          <a:p>
            <a:pPr marL="457200" indent="-457200"/>
            <a:r>
              <a:rPr lang="pt-BR" sz="2400" dirty="0" smtClean="0"/>
              <a:t>	</a:t>
            </a:r>
            <a:r>
              <a:rPr lang="pt-BR" sz="2400" i="1" u="sng" dirty="0" smtClean="0"/>
              <a:t>Utilize palavras simples e familiares. Não complique o seu discurso</a:t>
            </a:r>
            <a:r>
              <a:rPr lang="pt-BR" sz="2400" i="1" dirty="0" smtClean="0"/>
              <a:t>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328233" cy="5517410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2400" b="1" dirty="0" smtClean="0"/>
              <a:t>CÉREBRO VELHO </a:t>
            </a:r>
            <a:r>
              <a:rPr lang="pt-BR" sz="1600" dirty="0" smtClean="0"/>
              <a:t>(Reptiliano)</a:t>
            </a:r>
          </a:p>
          <a:p>
            <a:endParaRPr lang="pt-BR" sz="1600" dirty="0" smtClean="0"/>
          </a:p>
          <a:p>
            <a:pPr marL="457200" indent="-457200"/>
            <a:r>
              <a:rPr lang="pt-BR" sz="2400" b="1" dirty="0" smtClean="0"/>
              <a:t>4)   Começo e fim: </a:t>
            </a:r>
            <a:r>
              <a:rPr lang="pt-BR" sz="2400" dirty="0" smtClean="0"/>
              <a:t>esquece a maioria das coisas que estão no meio do seu discurso.  </a:t>
            </a:r>
            <a:r>
              <a:rPr lang="pt-BR" sz="2400" i="1" u="sng" dirty="0" smtClean="0"/>
              <a:t>Procure impactar seus clientes logo no início e reforce sua oferta e seus benefícios no final também</a:t>
            </a:r>
            <a:r>
              <a:rPr lang="pt-BR" sz="2400" dirty="0" smtClean="0"/>
              <a:t>.</a:t>
            </a:r>
          </a:p>
          <a:p>
            <a:pPr marL="457200" indent="-457200"/>
            <a:endParaRPr lang="pt-BR" sz="2400" b="1" dirty="0" smtClean="0"/>
          </a:p>
          <a:p>
            <a:pPr marL="457200" indent="-457200"/>
            <a:r>
              <a:rPr lang="pt-BR" sz="2400" b="1" dirty="0" smtClean="0"/>
              <a:t>5)  Visual: </a:t>
            </a:r>
            <a:r>
              <a:rPr lang="pt-BR" sz="2400" dirty="0" smtClean="0"/>
              <a:t>é extremamente visual. Está diretamente conectado com o nosso </a:t>
            </a:r>
            <a:r>
              <a:rPr lang="pt-BR" sz="2400" b="1" dirty="0" smtClean="0"/>
              <a:t>nervo ótico e é 25 vezes mais rápido que os nervos auditivos</a:t>
            </a:r>
            <a:r>
              <a:rPr lang="pt-BR" sz="2400" dirty="0" smtClean="0"/>
              <a:t>. </a:t>
            </a:r>
            <a:r>
              <a:rPr lang="pt-BR" sz="2400" i="1" u="sng" dirty="0" smtClean="0"/>
              <a:t>Estimule seus clientes com imagens dos seus produtos. Faça ele olhar e sentir os seus detalhes</a:t>
            </a:r>
            <a:r>
              <a:rPr lang="pt-BR" sz="2400" i="1" dirty="0" smtClean="0"/>
              <a:t>. </a:t>
            </a:r>
          </a:p>
          <a:p>
            <a:endParaRPr lang="pt-BR" sz="2400" b="1" dirty="0" smtClean="0"/>
          </a:p>
          <a:p>
            <a:pPr marL="457200" indent="-457200"/>
            <a:r>
              <a:rPr lang="pt-BR" sz="2400" b="1" dirty="0" smtClean="0"/>
              <a:t>6)  Emoção: </a:t>
            </a:r>
            <a:r>
              <a:rPr lang="pt-BR" sz="2400" dirty="0" smtClean="0"/>
              <a:t>reações emocionais influenciam como  processa e principalmente memoriza as informações. </a:t>
            </a:r>
            <a:r>
              <a:rPr lang="pt-BR" sz="2400" i="1" u="sng" dirty="0" smtClean="0"/>
              <a:t>O cliente sempre irá memorizar melhor algo quando houver ingredientes de emoção.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8" y="-35793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62324" y="1044327"/>
            <a:ext cx="8496944" cy="5455855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2400" b="1" dirty="0" smtClean="0"/>
              <a:t>CÉREBRO VELHO </a:t>
            </a:r>
            <a:r>
              <a:rPr lang="pt-BR" sz="1600" dirty="0" smtClean="0"/>
              <a:t>(Reptiliano)</a:t>
            </a:r>
          </a:p>
          <a:p>
            <a:endParaRPr lang="pt-BR" sz="1600" dirty="0" smtClean="0"/>
          </a:p>
          <a:p>
            <a:endParaRPr lang="pt-BR" sz="2400" dirty="0" smtClean="0"/>
          </a:p>
          <a:p>
            <a:pPr>
              <a:buFont typeface="Wingdings" pitchFamily="2" charset="2"/>
              <a:buChar char="§"/>
            </a:pPr>
            <a:r>
              <a:rPr lang="pt-BR" sz="2800" dirty="0" smtClean="0"/>
              <a:t>  </a:t>
            </a:r>
            <a:r>
              <a:rPr lang="pt-BR" sz="2800" b="1" dirty="0" smtClean="0"/>
              <a:t>95%</a:t>
            </a:r>
            <a:r>
              <a:rPr lang="pt-BR" sz="2800" dirty="0" smtClean="0"/>
              <a:t> das nossas decisões de compra são inconscientes. </a:t>
            </a:r>
          </a:p>
          <a:p>
            <a:pPr>
              <a:buFont typeface="Wingdings" pitchFamily="2" charset="2"/>
              <a:buChar char="§"/>
            </a:pPr>
            <a:endParaRPr lang="pt-BR" sz="2800" dirty="0" smtClean="0"/>
          </a:p>
          <a:p>
            <a:pPr>
              <a:buFont typeface="Wingdings" pitchFamily="2" charset="2"/>
              <a:buChar char="§"/>
            </a:pPr>
            <a:endParaRPr lang="pt-BR" sz="2800" dirty="0" smtClean="0"/>
          </a:p>
          <a:p>
            <a:pPr>
              <a:buFont typeface="Wingdings" pitchFamily="2" charset="2"/>
              <a:buChar char="§"/>
            </a:pPr>
            <a:r>
              <a:rPr lang="pt-BR" sz="2800" dirty="0" smtClean="0"/>
              <a:t>  São tomadas de maneira emocional e depois </a:t>
            </a:r>
            <a:r>
              <a:rPr lang="pt-BR" sz="2800" b="1" dirty="0" smtClean="0"/>
              <a:t>justificadas</a:t>
            </a:r>
            <a:r>
              <a:rPr lang="pt-BR" sz="2800" dirty="0" smtClean="0"/>
              <a:t> racionalmente. </a:t>
            </a:r>
          </a:p>
          <a:p>
            <a:pPr>
              <a:buFont typeface="Wingdings" pitchFamily="2" charset="2"/>
              <a:buChar char="§"/>
            </a:pPr>
            <a:endParaRPr lang="pt-BR" sz="2800" dirty="0" smtClean="0"/>
          </a:p>
          <a:p>
            <a:pPr>
              <a:buFont typeface="Wingdings" pitchFamily="2" charset="2"/>
              <a:buChar char="§"/>
            </a:pPr>
            <a:endParaRPr lang="pt-BR" sz="2800" dirty="0" smtClean="0"/>
          </a:p>
          <a:p>
            <a:pPr>
              <a:buFont typeface="Wingdings" pitchFamily="2" charset="2"/>
              <a:buChar char="§"/>
            </a:pPr>
            <a:r>
              <a:rPr lang="pt-BR" sz="2800" dirty="0" smtClean="0"/>
              <a:t>  O </a:t>
            </a:r>
            <a:r>
              <a:rPr lang="pt-BR" sz="2800" b="1" dirty="0" smtClean="0"/>
              <a:t>gatilho final de decisão </a:t>
            </a:r>
            <a:r>
              <a:rPr lang="pt-BR" sz="2800" dirty="0" smtClean="0"/>
              <a:t>vem do </a:t>
            </a:r>
            <a:r>
              <a:rPr lang="pt-BR" sz="2800" b="1" dirty="0" smtClean="0"/>
              <a:t>Cérebro Velho</a:t>
            </a:r>
            <a:r>
              <a:rPr lang="pt-BR" sz="2800" dirty="0" smtClean="0"/>
              <a:t> ou Reptiliano.</a:t>
            </a:r>
          </a:p>
          <a:p>
            <a:endParaRPr lang="pt-BR" sz="3200" b="1" dirty="0" smtClean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472249" cy="6071408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TÉCNICA QUE NÃO SAI DE MODA</a:t>
            </a:r>
          </a:p>
          <a:p>
            <a:endParaRPr lang="pt-BR" sz="3000" b="1" dirty="0" smtClean="0">
              <a:latin typeface="+mj-lt"/>
            </a:endParaRPr>
          </a:p>
          <a:p>
            <a:r>
              <a:rPr lang="pt-BR" sz="3000" b="1" dirty="0" smtClean="0">
                <a:latin typeface="+mj-lt"/>
              </a:rPr>
              <a:t>VENDA CONSULTIVA</a:t>
            </a:r>
          </a:p>
          <a:p>
            <a:endParaRPr lang="pt-BR" sz="3000" b="1" dirty="0" smtClean="0">
              <a:latin typeface="+mj-lt"/>
            </a:endParaRPr>
          </a:p>
          <a:p>
            <a:r>
              <a:rPr lang="pt-BR" sz="2800" dirty="0" smtClean="0">
                <a:latin typeface="Arial" pitchFamily="34" charset="0"/>
              </a:rPr>
              <a:t>- </a:t>
            </a:r>
            <a:r>
              <a:rPr lang="pt-BR" sz="2800" dirty="0" smtClean="0"/>
              <a:t>Descobrir as necessidades e motivações do cliente.</a:t>
            </a:r>
          </a:p>
          <a:p>
            <a:pPr>
              <a:buFont typeface="Wingdings" pitchFamily="2" charset="2"/>
              <a:buNone/>
            </a:pPr>
            <a:endParaRPr lang="pt-BR" sz="1400" dirty="0" smtClean="0"/>
          </a:p>
          <a:p>
            <a:r>
              <a:rPr lang="pt-BR" sz="2800" dirty="0" smtClean="0"/>
              <a:t>- Suprir as expectativas </a:t>
            </a:r>
            <a:r>
              <a:rPr lang="pt-BR" sz="2800" dirty="0" smtClean="0"/>
              <a:t>Psicológicas (Cérebro Médio), Racionais (Cérebro </a:t>
            </a:r>
            <a:r>
              <a:rPr lang="pt-BR" sz="2800" dirty="0"/>
              <a:t>Novo</a:t>
            </a:r>
            <a:r>
              <a:rPr lang="pt-BR" sz="2800" dirty="0" smtClean="0"/>
              <a:t>) e Funcionais </a:t>
            </a:r>
            <a:r>
              <a:rPr lang="pt-BR" sz="2800" dirty="0"/>
              <a:t>(Cérebro Velho.</a:t>
            </a:r>
            <a:endParaRPr lang="pt-BR" sz="2800" dirty="0" smtClean="0"/>
          </a:p>
          <a:p>
            <a:pPr>
              <a:buFont typeface="Wingdings" pitchFamily="2" charset="2"/>
              <a:buNone/>
            </a:pPr>
            <a:endParaRPr lang="pt-BR" sz="1400" dirty="0" smtClean="0"/>
          </a:p>
          <a:p>
            <a:r>
              <a:rPr lang="pt-BR" sz="2800" dirty="0" smtClean="0"/>
              <a:t>- Conhecer seus </a:t>
            </a:r>
            <a:r>
              <a:rPr lang="pt-BR" sz="2800" dirty="0" smtClean="0"/>
              <a:t>gostos (Novo), desejos (Médio e </a:t>
            </a:r>
            <a:r>
              <a:rPr lang="pt-BR" sz="2800" dirty="0" smtClean="0"/>
              <a:t> preocupações (Velho). </a:t>
            </a:r>
            <a:endParaRPr lang="pt-BR" sz="2800" dirty="0" smtClean="0"/>
          </a:p>
          <a:p>
            <a:pPr>
              <a:buFont typeface="Wingdings" pitchFamily="2" charset="2"/>
              <a:buNone/>
            </a:pPr>
            <a:endParaRPr lang="pt-BR" sz="1400" dirty="0" smtClean="0"/>
          </a:p>
          <a:p>
            <a:r>
              <a:rPr lang="pt-BR" sz="2800" dirty="0" smtClean="0"/>
              <a:t>- Expor a “utilidade” do produto, para que o cliente reconheça “para que serve”.</a:t>
            </a:r>
            <a:endParaRPr lang="pt-BR" sz="3200" dirty="0" smtClean="0">
              <a:solidFill>
                <a:srgbClr val="000000"/>
              </a:solidFill>
            </a:endParaRPr>
          </a:p>
          <a:p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51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256225" cy="5763631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VENDA CONSULTIVA</a:t>
            </a:r>
          </a:p>
          <a:p>
            <a:endParaRPr lang="pt-BR" sz="3000" b="1" dirty="0" smtClean="0">
              <a:latin typeface="+mj-lt"/>
            </a:endParaRPr>
          </a:p>
          <a:p>
            <a:r>
              <a:rPr lang="pt-BR" sz="2800" b="1" dirty="0" smtClean="0">
                <a:latin typeface="+mj-lt"/>
              </a:rPr>
              <a:t>PRÉ – VENDA  </a:t>
            </a:r>
            <a:r>
              <a:rPr lang="pt-BR" sz="2800" dirty="0" smtClean="0">
                <a:latin typeface="+mj-lt"/>
              </a:rPr>
              <a:t>(</a:t>
            </a:r>
            <a:r>
              <a:rPr lang="pt-BR" dirty="0" err="1">
                <a:latin typeface="+mj-lt"/>
              </a:rPr>
              <a:t>pré</a:t>
            </a:r>
            <a:r>
              <a:rPr lang="pt-BR" dirty="0">
                <a:latin typeface="+mj-lt"/>
              </a:rPr>
              <a:t>-</a:t>
            </a:r>
            <a:r>
              <a:rPr lang="pt-BR" dirty="0" smtClean="0">
                <a:latin typeface="+mj-lt"/>
              </a:rPr>
              <a:t>abordagem</a:t>
            </a:r>
            <a:r>
              <a:rPr lang="pt-BR" sz="2800" dirty="0" smtClean="0">
                <a:latin typeface="+mj-lt"/>
              </a:rPr>
              <a:t>)</a:t>
            </a:r>
          </a:p>
          <a:p>
            <a:pPr lvl="1"/>
            <a:r>
              <a:rPr lang="pt-BR" sz="2400" dirty="0" smtClean="0">
                <a:latin typeface="+mj-lt"/>
              </a:rPr>
              <a:t>Preparativos pessoais, materiais, folders, etc</a:t>
            </a:r>
            <a:r>
              <a:rPr lang="pt-BR" sz="2800" dirty="0" smtClean="0">
                <a:latin typeface="+mj-lt"/>
              </a:rPr>
              <a:t>.</a:t>
            </a:r>
          </a:p>
          <a:p>
            <a:pPr lvl="1">
              <a:buFont typeface="Wingdings" pitchFamily="2" charset="2"/>
              <a:buNone/>
            </a:pPr>
            <a:endParaRPr lang="pt-BR" sz="2800" dirty="0" smtClean="0">
              <a:latin typeface="+mj-lt"/>
            </a:endParaRPr>
          </a:p>
          <a:p>
            <a:r>
              <a:rPr lang="pt-BR" sz="2800" b="1" dirty="0" smtClean="0">
                <a:latin typeface="+mj-lt"/>
              </a:rPr>
              <a:t>VENDA</a:t>
            </a:r>
          </a:p>
          <a:p>
            <a:pPr lvl="4"/>
            <a:r>
              <a:rPr lang="pt-BR" sz="2800" dirty="0" smtClean="0">
                <a:latin typeface="+mj-lt"/>
              </a:rPr>
              <a:t>Abordagem</a:t>
            </a:r>
          </a:p>
          <a:p>
            <a:pPr lvl="4"/>
            <a:r>
              <a:rPr lang="pt-BR" sz="2800" dirty="0" smtClean="0">
                <a:latin typeface="+mj-lt"/>
              </a:rPr>
              <a:t>Levantamento de Necessidades</a:t>
            </a:r>
          </a:p>
          <a:p>
            <a:pPr lvl="4"/>
            <a:r>
              <a:rPr lang="pt-BR" sz="2800" dirty="0" smtClean="0">
                <a:latin typeface="+mj-lt"/>
              </a:rPr>
              <a:t>Apresentação do produto</a:t>
            </a:r>
          </a:p>
          <a:p>
            <a:pPr lvl="4"/>
            <a:r>
              <a:rPr lang="pt-BR" sz="2800" dirty="0" smtClean="0">
                <a:latin typeface="+mj-lt"/>
              </a:rPr>
              <a:t>Objeções.</a:t>
            </a:r>
          </a:p>
          <a:p>
            <a:pPr lvl="4"/>
            <a:r>
              <a:rPr lang="pt-BR" sz="2800" dirty="0" smtClean="0">
                <a:latin typeface="+mj-lt"/>
              </a:rPr>
              <a:t>Fechamento</a:t>
            </a:r>
          </a:p>
          <a:p>
            <a:pPr lvl="1"/>
            <a:endParaRPr lang="pt-BR" sz="2800" dirty="0" smtClean="0">
              <a:latin typeface="+mj-lt"/>
            </a:endParaRPr>
          </a:p>
          <a:p>
            <a:r>
              <a:rPr lang="pt-BR" sz="2800" b="1" dirty="0" smtClean="0">
                <a:latin typeface="+mj-lt"/>
              </a:rPr>
              <a:t>PÓS – VENDA</a:t>
            </a:r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85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706381" cy="5779020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/>
              <a:t>PRÉ </a:t>
            </a:r>
            <a:r>
              <a:rPr lang="pt-BR" sz="3000" b="1" dirty="0" smtClean="0"/>
              <a:t>– VENDA		</a:t>
            </a:r>
            <a:r>
              <a:rPr lang="pt-BR" sz="3000" b="1" dirty="0" smtClean="0">
                <a:solidFill>
                  <a:srgbClr val="FF0000"/>
                </a:solidFill>
              </a:rPr>
              <a:t>   * </a:t>
            </a:r>
            <a:r>
              <a:rPr lang="pt-BR" sz="3000" b="1" dirty="0" smtClean="0">
                <a:solidFill>
                  <a:srgbClr val="FF0000"/>
                </a:solidFill>
              </a:rPr>
              <a:t>USE SEUS 3 CÉREBROS</a:t>
            </a:r>
          </a:p>
          <a:p>
            <a:endParaRPr lang="pt-BR" sz="3000" b="1" dirty="0" smtClean="0"/>
          </a:p>
          <a:p>
            <a:pPr>
              <a:buFont typeface="Arial" pitchFamily="34" charset="0"/>
              <a:buChar char="•"/>
            </a:pPr>
            <a:r>
              <a:rPr lang="pt-BR" sz="3200" dirty="0" smtClean="0"/>
              <a:t> Conhecimentos </a:t>
            </a:r>
          </a:p>
          <a:p>
            <a:pPr lvl="1"/>
            <a:r>
              <a:rPr lang="pt-BR" sz="2700" dirty="0" smtClean="0"/>
              <a:t>Coleta de Informações sobre o cliente</a:t>
            </a:r>
            <a:endParaRPr lang="pt-BR" sz="3200" dirty="0" smtClean="0"/>
          </a:p>
          <a:p>
            <a:pPr lvl="1"/>
            <a:r>
              <a:rPr lang="pt-BR" sz="2700" dirty="0" smtClean="0"/>
              <a:t>De nosso PRODUTO </a:t>
            </a:r>
          </a:p>
          <a:p>
            <a:pPr lvl="1"/>
            <a:r>
              <a:rPr lang="pt-BR" sz="2700" dirty="0" smtClean="0"/>
              <a:t>De nossa empresa</a:t>
            </a:r>
          </a:p>
          <a:p>
            <a:endParaRPr lang="pt-BR" sz="3000" b="1" dirty="0" smtClean="0"/>
          </a:p>
          <a:p>
            <a:pPr>
              <a:buFont typeface="Arial" pitchFamily="34" charset="0"/>
              <a:buChar char="•"/>
            </a:pPr>
            <a:r>
              <a:rPr lang="pt-BR" sz="3200" dirty="0" smtClean="0"/>
              <a:t> Apresentação pessoal</a:t>
            </a:r>
          </a:p>
          <a:p>
            <a:pPr lvl="1"/>
            <a:r>
              <a:rPr lang="pt-BR" sz="2700" b="1" dirty="0" smtClean="0">
                <a:solidFill>
                  <a:srgbClr val="FF3300"/>
                </a:solidFill>
              </a:rPr>
              <a:t>Primeira impressão é a que fica !</a:t>
            </a:r>
          </a:p>
          <a:p>
            <a:pPr lvl="1"/>
            <a:r>
              <a:rPr lang="pt-BR" sz="2700" dirty="0" smtClean="0"/>
              <a:t>Aparência, Simpatia, Firmeza, Educação, etc.</a:t>
            </a:r>
          </a:p>
          <a:p>
            <a:pPr lvl="1">
              <a:buFont typeface="Wingdings" pitchFamily="2" charset="2"/>
              <a:buNone/>
            </a:pPr>
            <a:endParaRPr lang="pt-BR" sz="2100" dirty="0" smtClean="0"/>
          </a:p>
          <a:p>
            <a:pPr>
              <a:buFont typeface="Arial" pitchFamily="34" charset="0"/>
              <a:buChar char="•"/>
            </a:pPr>
            <a:r>
              <a:rPr lang="pt-BR" sz="3200" dirty="0" smtClean="0"/>
              <a:t> Material</a:t>
            </a:r>
          </a:p>
          <a:p>
            <a:pPr lvl="1"/>
            <a:r>
              <a:rPr lang="pt-BR" sz="2700" dirty="0" smtClean="0"/>
              <a:t>Folders, Calculadora, Papel, Caneta,propostas,...</a:t>
            </a:r>
            <a:endParaRPr lang="pt-BR" sz="3000" b="1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05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5303897" cy="562207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DESEMPENHO DO MERCADO</a:t>
            </a:r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Espaço Reservado para Conteúdo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50356" y="1488173"/>
            <a:ext cx="7704137" cy="5133975"/>
          </a:xfrm>
        </p:spPr>
      </p:pic>
    </p:spTree>
    <p:extLst>
      <p:ext uri="{BB962C8B-B14F-4D97-AF65-F5344CB8AC3E}">
        <p14:creationId xmlns:p14="http://schemas.microsoft.com/office/powerpoint/2010/main" val="320263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322364" y="828303"/>
            <a:ext cx="8371036" cy="5677454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/>
              <a:t>VENDA</a:t>
            </a:r>
          </a:p>
          <a:p>
            <a:endParaRPr lang="pt-BR" sz="3000" b="1" dirty="0" smtClean="0"/>
          </a:p>
          <a:p>
            <a:pPr>
              <a:lnSpc>
                <a:spcPct val="90000"/>
              </a:lnSpc>
            </a:pPr>
            <a:r>
              <a:rPr lang="pt-BR" sz="3200" b="1" dirty="0" smtClean="0"/>
              <a:t>ABORDAGEM</a:t>
            </a:r>
            <a:r>
              <a:rPr lang="pt-BR" sz="3200" dirty="0" smtClean="0"/>
              <a:t> </a:t>
            </a:r>
            <a:r>
              <a:rPr lang="pt-BR" sz="2800" dirty="0" smtClean="0"/>
              <a:t>(quebra-gelo – </a:t>
            </a:r>
            <a:r>
              <a:rPr lang="pt-BR" sz="2800" i="1" dirty="0" smtClean="0">
                <a:solidFill>
                  <a:srgbClr val="FF0000"/>
                </a:solidFill>
              </a:rPr>
              <a:t>Cérebro Médio</a:t>
            </a:r>
            <a:r>
              <a:rPr lang="pt-BR" sz="2800" dirty="0" smtClean="0"/>
              <a:t>)</a:t>
            </a:r>
          </a:p>
          <a:p>
            <a:pPr>
              <a:lnSpc>
                <a:spcPct val="90000"/>
              </a:lnSpc>
            </a:pPr>
            <a:endParaRPr lang="pt-BR" sz="2800" dirty="0" smtClean="0"/>
          </a:p>
          <a:p>
            <a:pPr>
              <a:lnSpc>
                <a:spcPct val="90000"/>
              </a:lnSpc>
            </a:pPr>
            <a:r>
              <a:rPr lang="pt-BR" sz="3200" b="1" dirty="0" smtClean="0"/>
              <a:t>SONDAGEM</a:t>
            </a:r>
            <a:r>
              <a:rPr lang="pt-BR" sz="3200" dirty="0" smtClean="0"/>
              <a:t> </a:t>
            </a:r>
            <a:r>
              <a:rPr lang="pt-BR" sz="2800" dirty="0" smtClean="0"/>
              <a:t>(quem é ? – </a:t>
            </a:r>
            <a:r>
              <a:rPr lang="pt-BR" sz="2800" i="1" dirty="0" smtClean="0">
                <a:solidFill>
                  <a:srgbClr val="FF0000"/>
                </a:solidFill>
              </a:rPr>
              <a:t>3 Cérebros</a:t>
            </a:r>
            <a:r>
              <a:rPr lang="pt-BR" sz="2800" dirty="0" smtClean="0"/>
              <a:t>)</a:t>
            </a:r>
          </a:p>
          <a:p>
            <a:pPr>
              <a:lnSpc>
                <a:spcPct val="90000"/>
              </a:lnSpc>
            </a:pPr>
            <a:endParaRPr lang="pt-BR" sz="2800" dirty="0" smtClean="0"/>
          </a:p>
          <a:p>
            <a:pPr>
              <a:lnSpc>
                <a:spcPct val="90000"/>
              </a:lnSpc>
            </a:pPr>
            <a:r>
              <a:rPr lang="pt-BR" sz="3200" b="1" dirty="0" smtClean="0"/>
              <a:t>NECESSIDADES</a:t>
            </a:r>
            <a:r>
              <a:rPr lang="pt-BR" sz="3200" dirty="0" smtClean="0"/>
              <a:t> </a:t>
            </a:r>
            <a:r>
              <a:rPr lang="pt-BR" sz="2800" dirty="0" smtClean="0"/>
              <a:t>(o que procura ? – </a:t>
            </a:r>
            <a:r>
              <a:rPr lang="pt-BR" sz="2800" i="1" dirty="0" smtClean="0">
                <a:solidFill>
                  <a:srgbClr val="FF0000"/>
                </a:solidFill>
              </a:rPr>
              <a:t>Cérebro Velho</a:t>
            </a:r>
            <a:r>
              <a:rPr lang="pt-BR" sz="2800" dirty="0" smtClean="0"/>
              <a:t>)</a:t>
            </a:r>
          </a:p>
          <a:p>
            <a:pPr>
              <a:lnSpc>
                <a:spcPct val="90000"/>
              </a:lnSpc>
            </a:pPr>
            <a:endParaRPr lang="pt-BR" sz="2800" dirty="0" smtClean="0"/>
          </a:p>
          <a:p>
            <a:pPr>
              <a:lnSpc>
                <a:spcPct val="90000"/>
              </a:lnSpc>
            </a:pPr>
            <a:r>
              <a:rPr lang="pt-BR" sz="3200" b="1" dirty="0" smtClean="0"/>
              <a:t>APRESENTAÇÃO DO PRODUTO </a:t>
            </a:r>
            <a:r>
              <a:rPr lang="pt-BR" sz="3200" dirty="0" smtClean="0"/>
              <a:t>– </a:t>
            </a:r>
            <a:r>
              <a:rPr lang="pt-BR" sz="3200" i="1" dirty="0" smtClean="0">
                <a:solidFill>
                  <a:srgbClr val="FF0000"/>
                </a:solidFill>
              </a:rPr>
              <a:t>3 Cérebros</a:t>
            </a:r>
          </a:p>
          <a:p>
            <a:pPr>
              <a:lnSpc>
                <a:spcPct val="90000"/>
              </a:lnSpc>
            </a:pPr>
            <a:endParaRPr lang="pt-BR" sz="3200" dirty="0" smtClean="0"/>
          </a:p>
          <a:p>
            <a:pPr>
              <a:lnSpc>
                <a:spcPct val="90000"/>
              </a:lnSpc>
            </a:pPr>
            <a:r>
              <a:rPr lang="pt-BR" sz="3200" b="1" dirty="0" smtClean="0"/>
              <a:t>OBJEÇÕES</a:t>
            </a:r>
            <a:r>
              <a:rPr lang="pt-BR" sz="3200" dirty="0" smtClean="0"/>
              <a:t> </a:t>
            </a:r>
            <a:r>
              <a:rPr lang="pt-BR" sz="2800" dirty="0" smtClean="0"/>
              <a:t>(obstáculos – </a:t>
            </a:r>
            <a:r>
              <a:rPr lang="pt-BR" sz="2800" i="1" dirty="0" smtClean="0">
                <a:solidFill>
                  <a:srgbClr val="FF0000"/>
                </a:solidFill>
              </a:rPr>
              <a:t>3 Cérebros</a:t>
            </a:r>
            <a:r>
              <a:rPr lang="pt-BR" sz="2800" dirty="0" smtClean="0"/>
              <a:t>)</a:t>
            </a:r>
          </a:p>
          <a:p>
            <a:pPr>
              <a:lnSpc>
                <a:spcPct val="90000"/>
              </a:lnSpc>
            </a:pPr>
            <a:endParaRPr lang="pt-BR" sz="2800" dirty="0" smtClean="0"/>
          </a:p>
          <a:p>
            <a:pPr>
              <a:lnSpc>
                <a:spcPct val="90000"/>
              </a:lnSpc>
            </a:pPr>
            <a:r>
              <a:rPr lang="pt-BR" sz="3200" b="1" dirty="0" smtClean="0"/>
              <a:t>FECHAMENTO</a:t>
            </a:r>
            <a:r>
              <a:rPr lang="pt-BR" sz="3200" dirty="0" smtClean="0"/>
              <a:t> </a:t>
            </a:r>
            <a:r>
              <a:rPr lang="pt-BR" sz="2800" dirty="0" smtClean="0"/>
              <a:t>(convite – </a:t>
            </a:r>
            <a:r>
              <a:rPr lang="pt-BR" sz="2800" i="1" dirty="0" smtClean="0">
                <a:solidFill>
                  <a:srgbClr val="FF0000"/>
                </a:solidFill>
              </a:rPr>
              <a:t>Cérebro Velho</a:t>
            </a:r>
            <a:r>
              <a:rPr lang="pt-BR" sz="2800" dirty="0" smtClean="0"/>
              <a:t>)</a:t>
            </a:r>
            <a:endParaRPr lang="pt-BR" sz="3000" b="1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05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793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610396" y="846395"/>
            <a:ext cx="6696744" cy="6533073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/>
              <a:t>ABORDAGEM  </a:t>
            </a:r>
            <a:r>
              <a:rPr lang="pt-BR" sz="2400" dirty="0" smtClean="0"/>
              <a:t>(</a:t>
            </a:r>
            <a:r>
              <a:rPr lang="pt-BR" sz="2400" i="1" dirty="0"/>
              <a:t>Cérebro </a:t>
            </a:r>
            <a:r>
              <a:rPr lang="pt-BR" sz="2400" i="1" dirty="0" smtClean="0"/>
              <a:t>Médio - Intuição)</a:t>
            </a:r>
            <a:endParaRPr lang="pt-BR" sz="2400" b="1" dirty="0" smtClean="0"/>
          </a:p>
          <a:p>
            <a:endParaRPr lang="pt-BR" sz="3000" b="1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Verificação do ambiente</a:t>
            </a: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Primeiros 3 MINUTOS</a:t>
            </a:r>
          </a:p>
          <a:p>
            <a:pPr lvl="1">
              <a:buFont typeface="Wingdings" pitchFamily="2" charset="2"/>
              <a:buChar char="ü"/>
              <a:defRPr/>
            </a:pPr>
            <a:r>
              <a:rPr lang="pt-BR" sz="1800" dirty="0" smtClean="0"/>
              <a:t> </a:t>
            </a:r>
            <a:r>
              <a:rPr lang="pt-BR" dirty="0" smtClean="0"/>
              <a:t>Coloque o cliente no centro das atenções.</a:t>
            </a:r>
          </a:p>
          <a:p>
            <a:pPr lvl="1">
              <a:buFont typeface="Wingdings" pitchFamily="2" charset="2"/>
              <a:buChar char="ü"/>
              <a:defRPr/>
            </a:pPr>
            <a:r>
              <a:rPr lang="pt-BR" dirty="0" smtClean="0"/>
              <a:t> Use linguagem que transmita sincera intenção de ajudar.</a:t>
            </a:r>
          </a:p>
          <a:p>
            <a:pPr lvl="1">
              <a:buFont typeface="Wingdings" pitchFamily="2" charset="2"/>
              <a:buChar char="ü"/>
              <a:defRPr/>
            </a:pPr>
            <a:r>
              <a:rPr lang="pt-BR" dirty="0" smtClean="0"/>
              <a:t> Não use frases “feitas” ou “de efeito”.</a:t>
            </a:r>
          </a:p>
          <a:p>
            <a:pPr lvl="1">
              <a:buFont typeface="Wingdings" pitchFamily="2" charset="2"/>
              <a:buChar char="ü"/>
              <a:defRPr/>
            </a:pPr>
            <a:r>
              <a:rPr lang="pt-BR" dirty="0" smtClean="0"/>
              <a:t> Não tenha medo. Você tem recursos.</a:t>
            </a:r>
          </a:p>
          <a:p>
            <a:pPr lvl="1">
              <a:buFont typeface="Wingdings" pitchFamily="2" charset="2"/>
              <a:buChar char="ü"/>
              <a:defRPr/>
            </a:pPr>
            <a:r>
              <a:rPr lang="pt-BR" dirty="0" smtClean="0"/>
              <a:t> Nada menos que o </a:t>
            </a:r>
            <a:r>
              <a:rPr lang="pt-BR" b="1" dirty="0" smtClean="0"/>
              <a:t>EXCELENTE</a:t>
            </a:r>
            <a:r>
              <a:rPr lang="pt-BR" dirty="0" smtClean="0"/>
              <a:t>.</a:t>
            </a: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Apresentação (modos, olhos, mão, etc.)</a:t>
            </a: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Assuntos proibidos</a:t>
            </a: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</a:t>
            </a:r>
            <a:r>
              <a:rPr lang="pt-BR" sz="2800" b="1" dirty="0" smtClean="0"/>
              <a:t>O U V I R  </a:t>
            </a:r>
            <a:r>
              <a:rPr lang="pt-BR" sz="2800" dirty="0" smtClean="0"/>
              <a:t>! ! !</a:t>
            </a: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</a:t>
            </a:r>
            <a:r>
              <a:rPr lang="pt-BR" sz="2800" b="1" dirty="0" smtClean="0"/>
              <a:t>P E R C E B E R  </a:t>
            </a:r>
            <a:r>
              <a:rPr lang="pt-BR" sz="2800" dirty="0" smtClean="0"/>
              <a:t>! ! ! </a:t>
            </a:r>
            <a:endParaRPr lang="pt-BR" sz="3000" b="1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05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682404" y="846395"/>
            <a:ext cx="6768752" cy="6071408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/>
              <a:t>SONDAGEM </a:t>
            </a:r>
          </a:p>
          <a:p>
            <a:r>
              <a:rPr lang="pt-BR" sz="2400" dirty="0" smtClean="0"/>
              <a:t>(</a:t>
            </a:r>
            <a:r>
              <a:rPr lang="pt-BR" sz="2400" i="1" dirty="0"/>
              <a:t>3 </a:t>
            </a:r>
            <a:r>
              <a:rPr lang="pt-BR" sz="2400" i="1" dirty="0" smtClean="0"/>
              <a:t>Cérebros – Razão, Intuição, Sobrevivência)</a:t>
            </a:r>
            <a:endParaRPr lang="pt-BR" sz="2400" dirty="0" smtClean="0"/>
          </a:p>
          <a:p>
            <a:endParaRPr lang="pt-BR" sz="3000" b="1" dirty="0" smtClean="0"/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Quem é o cliente ? (</a:t>
            </a:r>
            <a:r>
              <a:rPr lang="pt-BR" sz="2800" dirty="0" smtClean="0">
                <a:solidFill>
                  <a:srgbClr val="FF0000"/>
                </a:solidFill>
              </a:rPr>
              <a:t>Perceber os Cérebros</a:t>
            </a:r>
            <a:r>
              <a:rPr lang="pt-BR" sz="2800" dirty="0" smtClean="0"/>
              <a:t>)</a:t>
            </a: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Profissão, empregado, empregador ?</a:t>
            </a: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Aspectos familiares, residenciais...</a:t>
            </a: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Interesses pessoais, status, time...</a:t>
            </a: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Fotos, jornais, revistas...</a:t>
            </a: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Traje, caneta, relógio, enfeites..</a:t>
            </a: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pt-BR" sz="2800" dirty="0" smtClean="0"/>
              <a:t> “Trejeitos”, modo de falar...</a:t>
            </a:r>
            <a:endParaRPr lang="pt-BR" sz="3000" b="1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05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610396" y="900311"/>
            <a:ext cx="7128792" cy="6225296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/>
              <a:t>NECESSIDADES</a:t>
            </a:r>
          </a:p>
          <a:p>
            <a:r>
              <a:rPr lang="pt-BR" sz="2400" dirty="0" smtClean="0"/>
              <a:t>(</a:t>
            </a:r>
            <a:r>
              <a:rPr lang="pt-BR" sz="2400" i="1" dirty="0" smtClean="0"/>
              <a:t>Cérebro Velho – Sobrevivência)</a:t>
            </a:r>
            <a:endParaRPr lang="pt-BR" sz="2400" dirty="0" smtClean="0"/>
          </a:p>
          <a:p>
            <a:endParaRPr lang="pt-BR" sz="3000" b="1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O que o cliente “espera”... (</a:t>
            </a:r>
            <a:r>
              <a:rPr lang="pt-BR" sz="2800" dirty="0" smtClean="0">
                <a:solidFill>
                  <a:srgbClr val="FF0000"/>
                </a:solidFill>
              </a:rPr>
              <a:t>Cérebro Velho</a:t>
            </a:r>
            <a:r>
              <a:rPr lang="pt-BR" sz="2800" dirty="0" smtClean="0"/>
              <a:t>)</a:t>
            </a:r>
          </a:p>
          <a:p>
            <a:pPr>
              <a:buFont typeface="Wingdings" pitchFamily="2" charset="2"/>
              <a:buNone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Motivações.</a:t>
            </a:r>
          </a:p>
          <a:p>
            <a:pPr>
              <a:buFont typeface="Wingdings" pitchFamily="2" charset="2"/>
              <a:buNone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Desejo x Necessidade.</a:t>
            </a:r>
          </a:p>
          <a:p>
            <a:pPr>
              <a:buFont typeface="Wingdings" pitchFamily="2" charset="2"/>
              <a:buNone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Necessidade atrás da necessidade.</a:t>
            </a:r>
          </a:p>
          <a:p>
            <a:pPr>
              <a:buFont typeface="Wingdings" pitchFamily="2" charset="2"/>
              <a:buNone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Cliente deseja SOLUÇÃO.</a:t>
            </a:r>
          </a:p>
          <a:p>
            <a:pPr>
              <a:buFont typeface="Wingdings" pitchFamily="2" charset="2"/>
              <a:buNone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Oferecer: preço, segurança, conforto...?</a:t>
            </a:r>
            <a:endParaRPr lang="pt-BR" sz="3000" b="1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05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8" y="0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466380" y="972319"/>
            <a:ext cx="7776864" cy="6194518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/>
              <a:t>APRESENTAÇÃO DO PRODUTO</a:t>
            </a:r>
          </a:p>
          <a:p>
            <a:r>
              <a:rPr lang="pt-BR" sz="2400" dirty="0"/>
              <a:t>(</a:t>
            </a:r>
            <a:r>
              <a:rPr lang="pt-BR" sz="2400" i="1" dirty="0"/>
              <a:t>3 Cérebros – Razão, Intuição, Sobrevivência)</a:t>
            </a:r>
            <a:endParaRPr lang="pt-BR" sz="2400" dirty="0"/>
          </a:p>
          <a:p>
            <a:endParaRPr lang="pt-BR" sz="2400" b="1" dirty="0" smtClean="0"/>
          </a:p>
          <a:p>
            <a:r>
              <a:rPr lang="pt-BR" sz="2400" b="1" dirty="0" smtClean="0"/>
              <a:t>Obs.: </a:t>
            </a:r>
            <a:r>
              <a:rPr lang="pt-BR" sz="2400" dirty="0" smtClean="0">
                <a:solidFill>
                  <a:srgbClr val="FF0000"/>
                </a:solidFill>
              </a:rPr>
              <a:t>Cérebro Velho escuta o início e o fim.</a:t>
            </a:r>
          </a:p>
          <a:p>
            <a:endParaRPr lang="pt-BR" sz="3000" dirty="0" smtClean="0">
              <a:solidFill>
                <a:srgbClr val="FF0000"/>
              </a:solidFill>
            </a:endParaRPr>
          </a:p>
          <a:p>
            <a:pPr>
              <a:buFont typeface="Arial" charset="0"/>
              <a:buChar char="•"/>
              <a:defRPr/>
            </a:pPr>
            <a:r>
              <a:rPr lang="pt-BR" sz="3200" dirty="0" smtClean="0"/>
              <a:t> Dê um “colorido”.</a:t>
            </a:r>
          </a:p>
          <a:p>
            <a:pPr>
              <a:buFont typeface="Arial" charset="0"/>
              <a:buChar char="•"/>
              <a:defRPr/>
            </a:pPr>
            <a:r>
              <a:rPr lang="pt-BR" sz="3200" dirty="0" smtClean="0"/>
              <a:t> Exemplos (Fotos, folders, etc.)</a:t>
            </a:r>
          </a:p>
          <a:p>
            <a:pPr>
              <a:buFont typeface="Arial" charset="0"/>
              <a:buChar char="•"/>
              <a:defRPr/>
            </a:pPr>
            <a:r>
              <a:rPr lang="pt-BR" sz="3200" dirty="0" smtClean="0"/>
              <a:t> Demonstração (mostre o cálculo, fatores)</a:t>
            </a:r>
          </a:p>
          <a:p>
            <a:pPr>
              <a:buFont typeface="Arial" charset="0"/>
              <a:buChar char="•"/>
              <a:defRPr/>
            </a:pPr>
            <a:r>
              <a:rPr lang="pt-BR" sz="3200" dirty="0" smtClean="0"/>
              <a:t> Repetição.</a:t>
            </a:r>
          </a:p>
          <a:p>
            <a:pPr>
              <a:buFont typeface="Arial" charset="0"/>
              <a:buChar char="•"/>
              <a:defRPr/>
            </a:pPr>
            <a:r>
              <a:rPr lang="pt-BR" sz="3200" dirty="0" smtClean="0"/>
              <a:t> Visualização (crie a imagem).</a:t>
            </a:r>
          </a:p>
          <a:p>
            <a:pPr>
              <a:buFont typeface="Arial" charset="0"/>
              <a:buChar char="•"/>
              <a:defRPr/>
            </a:pPr>
            <a:r>
              <a:rPr lang="pt-BR" sz="3200" dirty="0" smtClean="0"/>
              <a:t> Argumentação x reação.</a:t>
            </a:r>
          </a:p>
          <a:p>
            <a:pPr>
              <a:buFont typeface="Arial" charset="0"/>
              <a:buChar char="•"/>
              <a:defRPr/>
            </a:pPr>
            <a:r>
              <a:rPr lang="pt-BR" sz="3200" dirty="0" smtClean="0"/>
              <a:t> “ ARAMES FARPADOS”: </a:t>
            </a:r>
          </a:p>
          <a:p>
            <a:pPr lvl="1">
              <a:buFont typeface="Arial" charset="0"/>
              <a:buChar char="–"/>
              <a:defRPr/>
            </a:pPr>
            <a:r>
              <a:rPr lang="pt-BR" dirty="0" smtClean="0"/>
              <a:t> Negativo, incerto, impessoal, condicional.</a:t>
            </a:r>
          </a:p>
          <a:p>
            <a:pPr lvl="1">
              <a:buFont typeface="Arial" charset="0"/>
              <a:buChar char="–"/>
              <a:defRPr/>
            </a:pPr>
            <a:r>
              <a:rPr lang="pt-BR" dirty="0" smtClean="0"/>
              <a:t> SEJA: neutro, convicto, direto e centrado.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05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538388" y="612279"/>
            <a:ext cx="7848872" cy="6625405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/>
              <a:t>OBJEÇÕES  </a:t>
            </a:r>
            <a:r>
              <a:rPr lang="pt-BR" sz="2400" dirty="0" smtClean="0"/>
              <a:t>(</a:t>
            </a:r>
            <a:r>
              <a:rPr lang="pt-BR" sz="2400" i="1" dirty="0"/>
              <a:t>3 Cérebros – Razão, Intuição, Sobrevivência)</a:t>
            </a:r>
            <a:endParaRPr lang="pt-BR" sz="2400" dirty="0"/>
          </a:p>
          <a:p>
            <a:endParaRPr lang="pt-BR" sz="3000" b="1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Obstáculos, empecilhos, TESTES !</a:t>
            </a:r>
          </a:p>
          <a:p>
            <a:pPr>
              <a:buFont typeface="Arial" charset="0"/>
              <a:buChar char="•"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Início ou... Fim, da venda !</a:t>
            </a:r>
          </a:p>
          <a:p>
            <a:pPr>
              <a:buFont typeface="Arial" charset="0"/>
              <a:buChar char="•"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Demonstram interesse do cliente.</a:t>
            </a:r>
          </a:p>
          <a:p>
            <a:pPr>
              <a:buFont typeface="Arial" charset="0"/>
              <a:buChar char="•"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As “10 mais”.</a:t>
            </a:r>
          </a:p>
          <a:p>
            <a:pPr>
              <a:buFont typeface="Arial" charset="0"/>
              <a:buChar char="•"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Desejo e lucro, não tem preço !</a:t>
            </a:r>
          </a:p>
          <a:p>
            <a:pPr>
              <a:buFont typeface="Arial" charset="0"/>
              <a:buChar char="•"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Tratamentos:</a:t>
            </a:r>
          </a:p>
          <a:p>
            <a:pPr lvl="1">
              <a:buFont typeface="Arial" charset="0"/>
              <a:buChar char="–"/>
              <a:defRPr/>
            </a:pPr>
            <a:r>
              <a:rPr lang="pt-BR" sz="2800" dirty="0" smtClean="0"/>
              <a:t>Sim, mas...</a:t>
            </a:r>
          </a:p>
          <a:p>
            <a:pPr lvl="1">
              <a:buFont typeface="Arial" charset="0"/>
              <a:buChar char="–"/>
              <a:defRPr/>
            </a:pPr>
            <a:r>
              <a:rPr lang="pt-BR" sz="2800" dirty="0" smtClean="0"/>
              <a:t>Confirmações das necessidades.</a:t>
            </a:r>
            <a:endParaRPr lang="pt-BR" sz="3000" b="1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05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538388" y="972319"/>
            <a:ext cx="7848872" cy="6483828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/>
              <a:t>FECHAMENTO  </a:t>
            </a:r>
            <a:r>
              <a:rPr lang="pt-BR" sz="2400" b="1" dirty="0" smtClean="0"/>
              <a:t>(</a:t>
            </a:r>
            <a:r>
              <a:rPr lang="pt-BR" sz="2400" i="1" dirty="0" smtClean="0"/>
              <a:t>Cérebro Velho)</a:t>
            </a:r>
            <a:endParaRPr lang="pt-BR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b="1" dirty="0" smtClean="0"/>
          </a:p>
          <a:p>
            <a:r>
              <a:rPr lang="pt-BR" sz="2400" b="1" dirty="0" smtClean="0"/>
              <a:t>( </a:t>
            </a:r>
            <a:r>
              <a:rPr lang="pt-BR" sz="2400" b="1" dirty="0" smtClean="0"/>
              <a:t>* 95</a:t>
            </a:r>
            <a:r>
              <a:rPr lang="pt-BR" sz="2400" b="1" dirty="0"/>
              <a:t>%</a:t>
            </a:r>
            <a:r>
              <a:rPr lang="pt-BR" sz="2400" dirty="0"/>
              <a:t> das nossas decisões de compra </a:t>
            </a:r>
            <a:r>
              <a:rPr lang="pt-BR" sz="2400" dirty="0" smtClean="0"/>
              <a:t>são </a:t>
            </a:r>
            <a:r>
              <a:rPr lang="pt-BR" sz="2400" dirty="0"/>
              <a:t>tomadas de maneira emocional e depois </a:t>
            </a:r>
            <a:r>
              <a:rPr lang="pt-BR" sz="2400" b="1" dirty="0"/>
              <a:t>justificadas</a:t>
            </a:r>
            <a:r>
              <a:rPr lang="pt-BR" sz="2400" dirty="0"/>
              <a:t> </a:t>
            </a:r>
            <a:r>
              <a:rPr lang="pt-BR" sz="2400" dirty="0" smtClean="0"/>
              <a:t>racionalmente vem </a:t>
            </a:r>
            <a:r>
              <a:rPr lang="pt-BR" sz="2400" dirty="0"/>
              <a:t>do </a:t>
            </a:r>
            <a:r>
              <a:rPr lang="pt-BR" sz="2400" b="1" dirty="0"/>
              <a:t>Cérebro </a:t>
            </a:r>
            <a:r>
              <a:rPr lang="pt-BR" sz="2400" b="1" dirty="0" smtClean="0"/>
              <a:t>Velho)</a:t>
            </a:r>
            <a:r>
              <a:rPr lang="pt-BR" sz="2400" dirty="0" smtClean="0"/>
              <a:t>.</a:t>
            </a:r>
            <a:endParaRPr lang="pt-BR" sz="2400" dirty="0"/>
          </a:p>
          <a:p>
            <a:endParaRPr lang="pt-BR" sz="3000" b="1" dirty="0" smtClean="0"/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pt-BR" sz="2800" dirty="0" smtClean="0"/>
              <a:t>Ocorre </a:t>
            </a:r>
            <a:r>
              <a:rPr lang="pt-BR" sz="2800" dirty="0"/>
              <a:t>a</a:t>
            </a:r>
            <a:r>
              <a:rPr lang="pt-BR" sz="2800" dirty="0" smtClean="0"/>
              <a:t> </a:t>
            </a:r>
            <a:r>
              <a:rPr lang="pt-BR" sz="2800" dirty="0" smtClean="0"/>
              <a:t>qualquer tempo.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pt-BR" sz="2400" dirty="0" smtClean="0"/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pt-BR" sz="2800" dirty="0" smtClean="0"/>
              <a:t>Sinais.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pt-BR" sz="2400" dirty="0" smtClean="0"/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pt-BR" sz="2800" dirty="0" smtClean="0"/>
              <a:t>Vantagem, pagamento, vê material...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pt-BR" sz="3200" dirty="0" smtClean="0"/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pt-BR" sz="2800" dirty="0" smtClean="0"/>
              <a:t>Precisa do “CONVITE” !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pt-BR" sz="3200" dirty="0" smtClean="0"/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pt-BR" sz="2800" dirty="0" smtClean="0"/>
              <a:t>Persistência x incômodo.</a:t>
            </a:r>
          </a:p>
          <a:p>
            <a:endParaRPr lang="pt-BR" sz="3000" b="1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05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673350" y="900311"/>
            <a:ext cx="756989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  <a:defRPr/>
            </a:pPr>
            <a:endParaRPr lang="pt-BR" dirty="0" smtClean="0"/>
          </a:p>
          <a:p>
            <a:pPr>
              <a:defRPr/>
            </a:pPr>
            <a:r>
              <a:rPr lang="pt-BR" sz="3200" b="1" dirty="0" smtClean="0"/>
              <a:t>PÓS-VENDA  </a:t>
            </a:r>
            <a:r>
              <a:rPr lang="pt-BR" sz="2400" dirty="0" smtClean="0"/>
              <a:t>(Cérebro Novo e Médio)</a:t>
            </a:r>
          </a:p>
          <a:p>
            <a:pPr>
              <a:buFont typeface="Arial" charset="0"/>
              <a:buChar char="•"/>
              <a:defRPr/>
            </a:pPr>
            <a:endParaRPr lang="pt-BR" dirty="0" smtClean="0"/>
          </a:p>
          <a:p>
            <a:pPr>
              <a:buFont typeface="Arial" charset="0"/>
              <a:buChar char="•"/>
              <a:defRPr/>
            </a:pPr>
            <a:endParaRPr lang="pt-BR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Fidelização.</a:t>
            </a:r>
          </a:p>
          <a:p>
            <a:pPr>
              <a:buFont typeface="Wingdings" pitchFamily="2" charset="2"/>
              <a:buNone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Disponibilidade.</a:t>
            </a:r>
          </a:p>
          <a:p>
            <a:pPr>
              <a:buFont typeface="Wingdings" pitchFamily="2" charset="2"/>
              <a:buNone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Informações do e para o cliente.</a:t>
            </a:r>
          </a:p>
          <a:p>
            <a:pPr>
              <a:buFont typeface="Wingdings" pitchFamily="2" charset="2"/>
              <a:buNone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Oportunidades.</a:t>
            </a:r>
          </a:p>
          <a:p>
            <a:pPr>
              <a:buFont typeface="Wingdings" pitchFamily="2" charset="2"/>
              <a:buNone/>
              <a:defRPr/>
            </a:pPr>
            <a:endParaRPr lang="pt-BR" sz="2800" dirty="0" smtClean="0"/>
          </a:p>
          <a:p>
            <a:pPr>
              <a:buFont typeface="Arial" charset="0"/>
              <a:buChar char="•"/>
              <a:defRPr/>
            </a:pPr>
            <a:r>
              <a:rPr lang="pt-BR" sz="2800" dirty="0" smtClean="0"/>
              <a:t> Datas especiais.</a:t>
            </a:r>
            <a:r>
              <a:rPr lang="pt-BR" sz="1800" b="1" dirty="0" smtClean="0">
                <a:solidFill>
                  <a:srgbClr val="FF3300"/>
                </a:solidFill>
              </a:rPr>
              <a:t>	</a:t>
            </a:r>
            <a:endParaRPr lang="pt-BR" sz="18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05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249" y="1260351"/>
            <a:ext cx="8369110" cy="6176219"/>
          </a:xfrm>
          <a:prstGeom prst="rect">
            <a:avLst/>
          </a:prstGeom>
        </p:spPr>
      </p:pic>
      <p:sp>
        <p:nvSpPr>
          <p:cNvPr id="19" name="Seta para a direita 18"/>
          <p:cNvSpPr/>
          <p:nvPr/>
        </p:nvSpPr>
        <p:spPr>
          <a:xfrm rot="7451920">
            <a:off x="8139830" y="900311"/>
            <a:ext cx="1038473" cy="72008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CaixaDeTexto 19"/>
          <p:cNvSpPr txBox="1"/>
          <p:nvPr/>
        </p:nvSpPr>
        <p:spPr>
          <a:xfrm>
            <a:off x="1962324" y="635638"/>
            <a:ext cx="1972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 smtClean="0"/>
              <a:t>CONSULTA</a:t>
            </a:r>
            <a:endParaRPr lang="pt-BR" sz="3200" b="1" dirty="0"/>
          </a:p>
        </p:txBody>
      </p:sp>
    </p:spTree>
    <p:extLst>
      <p:ext uri="{BB962C8B-B14F-4D97-AF65-F5344CB8AC3E}">
        <p14:creationId xmlns:p14="http://schemas.microsoft.com/office/powerpoint/2010/main" val="148910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6600041" cy="562207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CONSULTA</a:t>
            </a:r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300" y="1688270"/>
            <a:ext cx="8655808" cy="515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64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4295785" cy="562207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DEPEMPENHO X PIB</a:t>
            </a:r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7019" y="1505287"/>
            <a:ext cx="8256225" cy="5371687"/>
          </a:xfrm>
        </p:spPr>
      </p:pic>
    </p:spTree>
    <p:extLst>
      <p:ext uri="{BB962C8B-B14F-4D97-AF65-F5344CB8AC3E}">
        <p14:creationId xmlns:p14="http://schemas.microsoft.com/office/powerpoint/2010/main" val="64986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466380" y="905080"/>
            <a:ext cx="7848872" cy="6194518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CONSULTA</a:t>
            </a:r>
          </a:p>
          <a:p>
            <a:endParaRPr lang="pt-BR" sz="3000" b="1" dirty="0">
              <a:latin typeface="+mj-lt"/>
            </a:endParaRPr>
          </a:p>
          <a:p>
            <a:pPr>
              <a:defRPr/>
            </a:pPr>
            <a:r>
              <a:rPr lang="pt-BR" sz="2800" dirty="0" smtClean="0"/>
              <a:t>Acervo Digital</a:t>
            </a:r>
          </a:p>
          <a:p>
            <a:pPr lvl="1">
              <a:defRPr/>
            </a:pPr>
            <a:r>
              <a:rPr lang="pt-BR" sz="2800" dirty="0" smtClean="0">
                <a:solidFill>
                  <a:srgbClr val="FF0000"/>
                </a:solidFill>
              </a:rPr>
              <a:t>Estratégias </a:t>
            </a:r>
            <a:r>
              <a:rPr lang="pt-BR" sz="2800" dirty="0">
                <a:solidFill>
                  <a:srgbClr val="FF0000"/>
                </a:solidFill>
              </a:rPr>
              <a:t>de vendas</a:t>
            </a:r>
          </a:p>
          <a:p>
            <a:pPr lvl="1">
              <a:defRPr/>
            </a:pPr>
            <a:r>
              <a:rPr lang="pt-BR" sz="2800" dirty="0">
                <a:solidFill>
                  <a:srgbClr val="FF0000"/>
                </a:solidFill>
              </a:rPr>
              <a:t>Marketing para Corretores de Seguros</a:t>
            </a:r>
          </a:p>
          <a:p>
            <a:pPr lvl="1">
              <a:defRPr/>
            </a:pPr>
            <a:r>
              <a:rPr lang="pt-BR" sz="2800" dirty="0">
                <a:solidFill>
                  <a:srgbClr val="FF0000"/>
                </a:solidFill>
              </a:rPr>
              <a:t>Como vender mais e melhor</a:t>
            </a:r>
          </a:p>
          <a:p>
            <a:pPr lvl="1">
              <a:defRPr/>
            </a:pPr>
            <a:r>
              <a:rPr lang="pt-BR" sz="2800" dirty="0">
                <a:solidFill>
                  <a:srgbClr val="FF0000"/>
                </a:solidFill>
              </a:rPr>
              <a:t>Oportunidades para o corretor de seguros</a:t>
            </a:r>
          </a:p>
          <a:p>
            <a:pPr lvl="1">
              <a:defRPr/>
            </a:pPr>
            <a:r>
              <a:rPr lang="pt-BR" sz="2800" dirty="0" smtClean="0"/>
              <a:t>Acidentes </a:t>
            </a:r>
            <a:r>
              <a:rPr lang="pt-BR" sz="2800" dirty="0"/>
              <a:t>não ocorrem por acaso</a:t>
            </a:r>
          </a:p>
          <a:p>
            <a:pPr lvl="1">
              <a:defRPr/>
            </a:pPr>
            <a:r>
              <a:rPr lang="pt-BR" sz="2800" dirty="0" smtClean="0"/>
              <a:t>SEGUROS</a:t>
            </a:r>
            <a:r>
              <a:rPr lang="pt-BR" sz="2800" dirty="0" smtClean="0"/>
              <a:t>: a engrenagem </a:t>
            </a:r>
            <a:r>
              <a:rPr lang="pt-BR" sz="2800" dirty="0" smtClean="0"/>
              <a:t>contínua </a:t>
            </a:r>
          </a:p>
          <a:p>
            <a:pPr lvl="1">
              <a:defRPr/>
            </a:pPr>
            <a:r>
              <a:rPr lang="pt-BR" sz="2800" dirty="0" smtClean="0"/>
              <a:t>Seguros </a:t>
            </a:r>
            <a:r>
              <a:rPr lang="pt-BR" sz="2800" dirty="0" smtClean="0"/>
              <a:t>de Vida e Previdência</a:t>
            </a:r>
            <a:endParaRPr lang="pt-BR" sz="2800" dirty="0"/>
          </a:p>
          <a:p>
            <a:pPr lvl="1">
              <a:defRPr/>
            </a:pPr>
            <a:r>
              <a:rPr lang="pt-BR" sz="2800" dirty="0"/>
              <a:t>Mulheres no Mercado de Seguros</a:t>
            </a:r>
          </a:p>
          <a:p>
            <a:pPr lvl="1">
              <a:defRPr/>
            </a:pPr>
            <a:r>
              <a:rPr lang="pt-BR" sz="2800" dirty="0"/>
              <a:t>Mercado de seguros no Brasil</a:t>
            </a:r>
          </a:p>
          <a:p>
            <a:pPr lvl="1">
              <a:defRPr/>
            </a:pPr>
            <a:r>
              <a:rPr lang="pt-BR" sz="2800" dirty="0" smtClean="0"/>
              <a:t>Seguros </a:t>
            </a:r>
            <a:r>
              <a:rPr lang="pt-BR" sz="2800" dirty="0"/>
              <a:t>de Automóvel</a:t>
            </a:r>
          </a:p>
          <a:p>
            <a:pPr lvl="1">
              <a:defRPr/>
            </a:pPr>
            <a:r>
              <a:rPr lang="pt-BR" sz="2800" dirty="0" smtClean="0"/>
              <a:t>ESECS-PJ</a:t>
            </a:r>
            <a:r>
              <a:rPr lang="pt-BR" sz="2800" dirty="0" smtClean="0"/>
              <a:t>, da </a:t>
            </a:r>
            <a:r>
              <a:rPr lang="pt-BR" sz="2800" dirty="0" err="1" smtClean="0"/>
              <a:t>Fenacor</a:t>
            </a:r>
            <a:r>
              <a:rPr lang="pt-BR" sz="2800" dirty="0" smtClean="0"/>
              <a:t>.....</a:t>
            </a:r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78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400241" cy="5702076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2800" b="1" dirty="0" smtClean="0"/>
              <a:t>CURIOSIDADES</a:t>
            </a:r>
          </a:p>
          <a:p>
            <a:endParaRPr lang="pt-B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 smtClean="0"/>
              <a:t>Em </a:t>
            </a:r>
            <a:r>
              <a:rPr lang="pt-BR" sz="2800" dirty="0"/>
              <a:t>2013, o mercado </a:t>
            </a:r>
            <a:r>
              <a:rPr lang="pt-BR" sz="2800" b="1" dirty="0">
                <a:solidFill>
                  <a:srgbClr val="FF0000"/>
                </a:solidFill>
              </a:rPr>
              <a:t>arrecadou R$ 294,2 bilhões </a:t>
            </a:r>
            <a:r>
              <a:rPr lang="pt-BR" sz="2800" dirty="0"/>
              <a:t>em prêmios diretos (seguros, saúde, previdência e capitalização</a:t>
            </a:r>
            <a:r>
              <a:rPr lang="pt-BR" sz="2800" dirty="0" smtClean="0"/>
              <a:t>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/>
              <a:t>E </a:t>
            </a:r>
            <a:r>
              <a:rPr lang="pt-BR" sz="2800" b="1" dirty="0">
                <a:solidFill>
                  <a:srgbClr val="FF0000"/>
                </a:solidFill>
              </a:rPr>
              <a:t>R$ 140,2 bilhões </a:t>
            </a:r>
            <a:r>
              <a:rPr lang="pt-BR" sz="2800" dirty="0"/>
              <a:t>VOLTARAM PARA O MERCADO  na forma de pagamento </a:t>
            </a:r>
            <a:r>
              <a:rPr lang="pt-BR" sz="2800" b="1" dirty="0">
                <a:solidFill>
                  <a:srgbClr val="FF0000"/>
                </a:solidFill>
              </a:rPr>
              <a:t>de indenizações </a:t>
            </a:r>
            <a:r>
              <a:rPr lang="pt-BR" sz="2800" dirty="0"/>
              <a:t>, benefícios assistenciais, resgates de previdência e capitalização. </a:t>
            </a:r>
            <a:endParaRPr lang="pt-B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b="1" dirty="0">
                <a:solidFill>
                  <a:srgbClr val="FF0000"/>
                </a:solidFill>
              </a:rPr>
              <a:t>Seguradoras têm +/- 50 produtos </a:t>
            </a:r>
            <a:r>
              <a:rPr lang="pt-BR" sz="2800" dirty="0"/>
              <a:t>(na prateleira) e </a:t>
            </a:r>
            <a:r>
              <a:rPr lang="pt-BR" sz="2800" b="1" dirty="0">
                <a:solidFill>
                  <a:srgbClr val="FF0000"/>
                </a:solidFill>
              </a:rPr>
              <a:t>somente 15 são vendidos</a:t>
            </a:r>
            <a:r>
              <a:rPr lang="pt-BR" sz="2800" dirty="0" smtClean="0"/>
              <a:t>.</a:t>
            </a:r>
          </a:p>
          <a:p>
            <a:endParaRPr lang="pt-BR" sz="28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09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034332" y="2340471"/>
            <a:ext cx="8400241" cy="3793861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BOA SORTE A TODOS...</a:t>
            </a:r>
          </a:p>
          <a:p>
            <a:endParaRPr lang="pt-BR" sz="3000" b="1" dirty="0" smtClean="0">
              <a:latin typeface="+mj-lt"/>
            </a:endParaRPr>
          </a:p>
          <a:p>
            <a:endParaRPr lang="pt-BR" sz="3000" b="1" dirty="0" smtClean="0">
              <a:latin typeface="+mj-lt"/>
            </a:endParaRPr>
          </a:p>
          <a:p>
            <a:r>
              <a:rPr lang="pt-BR" sz="3000" b="1" dirty="0" smtClean="0">
                <a:latin typeface="+mj-lt"/>
              </a:rPr>
              <a:t>LEMBRANDO QUE, QUANTO MAIS TRABALHAMOS, MAIS A SORTE NOS ACOMPANHA !!!!!</a:t>
            </a:r>
          </a:p>
          <a:p>
            <a:endParaRPr lang="pt-BR" sz="3000" b="1" dirty="0">
              <a:latin typeface="+mj-lt"/>
            </a:endParaRPr>
          </a:p>
          <a:p>
            <a:endParaRPr lang="pt-BR" sz="3000" b="1" dirty="0" smtClean="0">
              <a:latin typeface="+mj-lt"/>
            </a:endParaRPr>
          </a:p>
          <a:p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15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472249" cy="7056293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pPr algn="ctr"/>
            <a:r>
              <a:rPr lang="pt-BR" sz="3200" b="1" dirty="0" smtClean="0"/>
              <a:t>MUITO </a:t>
            </a:r>
            <a:r>
              <a:rPr lang="pt-BR" sz="3200" b="1" dirty="0"/>
              <a:t>OBRIGADO.</a:t>
            </a:r>
          </a:p>
          <a:p>
            <a:pPr algn="ctr"/>
            <a:endParaRPr lang="pt-BR" sz="3200" b="1" dirty="0"/>
          </a:p>
          <a:p>
            <a:pPr algn="ctr"/>
            <a:endParaRPr lang="pt-BR" sz="3200" b="1" dirty="0"/>
          </a:p>
          <a:p>
            <a:pPr algn="ctr"/>
            <a:r>
              <a:rPr lang="pt-BR" sz="3200" b="1" dirty="0" smtClean="0"/>
              <a:t>AFONSO </a:t>
            </a:r>
            <a:r>
              <a:rPr lang="pt-BR" sz="3200" b="1" dirty="0"/>
              <a:t>CELSO LUPINACCI</a:t>
            </a:r>
          </a:p>
          <a:p>
            <a:pPr algn="ctr"/>
            <a:endParaRPr lang="pt-BR" sz="3200" b="1" dirty="0"/>
          </a:p>
          <a:p>
            <a:pPr algn="ctr"/>
            <a:r>
              <a:rPr lang="pt-BR" sz="3200" b="1" dirty="0"/>
              <a:t>acelsol@terra.com.br</a:t>
            </a:r>
          </a:p>
          <a:p>
            <a:pPr>
              <a:defRPr/>
            </a:pPr>
            <a:endParaRPr lang="pt-BR" altLang="pt-BR" sz="3200" dirty="0" smtClean="0">
              <a:solidFill>
                <a:srgbClr val="0070C0"/>
              </a:solidFill>
              <a:hlinkClick r:id="rId3"/>
            </a:endParaRPr>
          </a:p>
          <a:p>
            <a:pPr>
              <a:defRPr/>
            </a:pPr>
            <a:r>
              <a:rPr lang="pt-BR" altLang="pt-BR" sz="3200" dirty="0" smtClean="0">
                <a:solidFill>
                  <a:srgbClr val="0070C0"/>
                </a:solidFill>
                <a:hlinkClick r:id="rId3"/>
              </a:rPr>
              <a:t>www.sincor-es.com.br</a:t>
            </a:r>
            <a:endParaRPr lang="pt-BR" altLang="pt-BR" sz="3200" dirty="0">
              <a:solidFill>
                <a:srgbClr val="0070C0"/>
              </a:solidFill>
              <a:hlinkClick r:id="rId3"/>
            </a:endParaRPr>
          </a:p>
          <a:p>
            <a:pPr>
              <a:defRPr/>
            </a:pPr>
            <a:r>
              <a:rPr lang="pt-BR" altLang="pt-BR" sz="3200" dirty="0" smtClean="0">
                <a:solidFill>
                  <a:srgbClr val="0070C0"/>
                </a:solidFill>
                <a:hlinkClick r:id="rId3"/>
              </a:rPr>
              <a:t>www.funenseg.org.br</a:t>
            </a:r>
            <a:endParaRPr lang="pt-BR" altLang="pt-BR" sz="3200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pt-BR" altLang="pt-BR" sz="3200" dirty="0">
                <a:solidFill>
                  <a:srgbClr val="0070C0"/>
                </a:solidFill>
                <a:hlinkClick r:id="rId4"/>
              </a:rPr>
              <a:t>www.fenacor.com.br</a:t>
            </a:r>
            <a:endParaRPr lang="pt-BR" altLang="pt-BR" sz="3200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pt-BR" altLang="pt-BR" sz="3200" dirty="0" smtClean="0">
                <a:solidFill>
                  <a:srgbClr val="0070C0"/>
                </a:solidFill>
                <a:hlinkClick r:id="rId5"/>
              </a:rPr>
              <a:t>www.susep.gov.br</a:t>
            </a:r>
            <a:endParaRPr lang="pt-BR" altLang="pt-BR" sz="3200" dirty="0" smtClean="0">
              <a:solidFill>
                <a:srgbClr val="0070C0"/>
              </a:solidFill>
            </a:endParaRPr>
          </a:p>
          <a:p>
            <a:pPr>
              <a:defRPr/>
            </a:pPr>
            <a:r>
              <a:rPr lang="pt-BR" altLang="pt-BR" sz="3200" dirty="0" smtClean="0">
                <a:solidFill>
                  <a:srgbClr val="0070C0"/>
                </a:solidFill>
                <a:hlinkClick r:id="rId6"/>
              </a:rPr>
              <a:t>www.sincor.org.br</a:t>
            </a:r>
            <a:endParaRPr lang="pt-BR" altLang="pt-BR" sz="3200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pt-BR" sz="3200" dirty="0">
                <a:solidFill>
                  <a:srgbClr val="0070C0"/>
                </a:solidFill>
                <a:hlinkClick r:id="rId7"/>
              </a:rPr>
              <a:t>www.tudosobreseguros.org.br</a:t>
            </a:r>
            <a:endParaRPr lang="pt-BR" sz="3200" dirty="0">
              <a:solidFill>
                <a:srgbClr val="0070C0"/>
              </a:solidFill>
            </a:endParaRPr>
          </a:p>
          <a:p>
            <a:pPr>
              <a:defRPr/>
            </a:pPr>
            <a:endParaRPr lang="pt-BR" altLang="pt-BR" sz="1800" dirty="0">
              <a:solidFill>
                <a:srgbClr val="0070C0"/>
              </a:solidFill>
            </a:endParaRPr>
          </a:p>
          <a:p>
            <a:pPr>
              <a:defRPr/>
            </a:pPr>
            <a:endParaRPr lang="pt-BR" altLang="pt-BR" sz="1800" dirty="0">
              <a:solidFill>
                <a:srgbClr val="0070C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18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042444" y="1908423"/>
            <a:ext cx="6600041" cy="1023872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pPr algn="ctr"/>
            <a:endParaRPr lang="pt-BR" sz="3000" b="1" dirty="0" smtClean="0">
              <a:latin typeface="+mj-lt"/>
            </a:endParaRPr>
          </a:p>
          <a:p>
            <a:pPr algn="ctr"/>
            <a:endParaRPr lang="pt-BR" sz="3000" b="1" dirty="0" smtClean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5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4295785" cy="562207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SINISTRALIDADE</a:t>
            </a:r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9" name="Espaço Reservado para Conteúdo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46543" y="1408602"/>
            <a:ext cx="8956741" cy="5562661"/>
          </a:xfrm>
        </p:spPr>
      </p:pic>
    </p:spTree>
    <p:extLst>
      <p:ext uri="{BB962C8B-B14F-4D97-AF65-F5344CB8AC3E}">
        <p14:creationId xmlns:p14="http://schemas.microsoft.com/office/powerpoint/2010/main" val="270304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7896185" cy="592985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altLang="pt-BR" sz="3200" b="1" dirty="0">
                <a:latin typeface="Arial Rounded MT Bold" panose="020F0704030504030204" pitchFamily="34" charset="0"/>
              </a:rPr>
              <a:t>A CRISE É SÉRIA, </a:t>
            </a:r>
            <a:r>
              <a:rPr lang="pt-BR" altLang="pt-BR" sz="3200" b="1" dirty="0" smtClean="0">
                <a:latin typeface="Arial Rounded MT Bold" panose="020F0704030504030204" pitchFamily="34" charset="0"/>
              </a:rPr>
              <a:t>MAS </a:t>
            </a:r>
            <a:r>
              <a:rPr lang="pt-BR" altLang="pt-BR" sz="3200" b="1" dirty="0">
                <a:latin typeface="Arial Rounded MT Bold" panose="020F0704030504030204" pitchFamily="34" charset="0"/>
              </a:rPr>
              <a:t>VAI PASSAR</a:t>
            </a:r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1890316" y="1764296"/>
            <a:ext cx="8568952" cy="499008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2800" dirty="0"/>
              <a:t>Seguros representaram em 2015, 6% do </a:t>
            </a:r>
            <a:r>
              <a:rPr lang="pt-BR" sz="2800" dirty="0" smtClean="0"/>
              <a:t>PIB, </a:t>
            </a:r>
            <a:r>
              <a:rPr lang="pt-BR" sz="2800" dirty="0"/>
              <a:t>enquanto o PIB do Brasil diminuiu 4</a:t>
            </a:r>
            <a:r>
              <a:rPr lang="pt-BR" sz="2800" dirty="0" smtClean="0"/>
              <a:t>%. </a:t>
            </a:r>
          </a:p>
          <a:p>
            <a:pPr lvl="1">
              <a:defRPr/>
            </a:pPr>
            <a:r>
              <a:rPr lang="pt-BR" sz="2800" dirty="0" smtClean="0"/>
              <a:t>Obs.: A Previdência </a:t>
            </a:r>
            <a:r>
              <a:rPr lang="pt-BR" sz="2800" dirty="0"/>
              <a:t>Social gasta 7,5% </a:t>
            </a:r>
            <a:r>
              <a:rPr lang="pt-BR" sz="2800" dirty="0" smtClean="0"/>
              <a:t>PIB.</a:t>
            </a:r>
            <a:endParaRPr lang="pt-BR" sz="2800" dirty="0"/>
          </a:p>
          <a:p>
            <a:pPr>
              <a:defRPr/>
            </a:pPr>
            <a:endParaRPr lang="pt-BR" sz="2800" dirty="0"/>
          </a:p>
          <a:p>
            <a:pPr>
              <a:defRPr/>
            </a:pPr>
            <a:r>
              <a:rPr lang="pt-BR" sz="2800" dirty="0" smtClean="0"/>
              <a:t>Mercado </a:t>
            </a:r>
            <a:r>
              <a:rPr lang="pt-BR" sz="2800" dirty="0"/>
              <a:t>cresceu:</a:t>
            </a:r>
          </a:p>
          <a:p>
            <a:pPr lvl="1">
              <a:defRPr/>
            </a:pPr>
            <a:r>
              <a:rPr lang="pt-BR" sz="2800" dirty="0"/>
              <a:t>2014: 10%	</a:t>
            </a:r>
            <a:r>
              <a:rPr lang="pt-BR" sz="2800" dirty="0" smtClean="0"/>
              <a:t>   2015</a:t>
            </a:r>
            <a:r>
              <a:rPr lang="pt-BR" sz="2800" dirty="0"/>
              <a:t>: 5%	</a:t>
            </a:r>
            <a:r>
              <a:rPr lang="pt-BR" sz="2800" dirty="0" smtClean="0"/>
              <a:t>    2016</a:t>
            </a:r>
            <a:r>
              <a:rPr lang="pt-BR" sz="2800" dirty="0"/>
              <a:t>: 8% </a:t>
            </a:r>
            <a:r>
              <a:rPr lang="pt-BR" sz="2800" dirty="0" smtClean="0"/>
              <a:t>(projeção</a:t>
            </a:r>
            <a:r>
              <a:rPr lang="pt-BR" sz="2800" dirty="0"/>
              <a:t>)</a:t>
            </a:r>
          </a:p>
          <a:p>
            <a:pPr marL="457200" lvl="1" indent="0">
              <a:buNone/>
              <a:defRPr/>
            </a:pPr>
            <a:endParaRPr lang="pt-BR" sz="2800" dirty="0"/>
          </a:p>
          <a:p>
            <a:pPr>
              <a:defRPr/>
            </a:pPr>
            <a:r>
              <a:rPr lang="pt-BR" sz="2800" dirty="0"/>
              <a:t>Inflação em 2015 (IPCA): 9%  /  Seguros: 10%, um dos poucos mercados que apresentaram resultados positivos.</a:t>
            </a:r>
          </a:p>
          <a:p>
            <a:pPr>
              <a:defRPr/>
            </a:pPr>
            <a:endParaRPr lang="pt-BR" sz="2000" dirty="0">
              <a:solidFill>
                <a:srgbClr val="0070C0"/>
              </a:solidFill>
              <a:latin typeface="Arial Rounded MT Bold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1248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4295785" cy="562207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sz="3000" b="1" dirty="0" smtClean="0">
                <a:latin typeface="+mj-lt"/>
              </a:rPr>
              <a:t>CONCORRÊNCIA</a:t>
            </a:r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396" y="1408602"/>
            <a:ext cx="7067550" cy="263382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444" y="4356695"/>
            <a:ext cx="619268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41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472249" cy="6071408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r>
              <a:rPr lang="pt-BR" altLang="pt-BR" sz="2800" b="1" dirty="0">
                <a:latin typeface="Arial Rounded MT Bold" panose="020F0704030504030204" pitchFamily="34" charset="0"/>
              </a:rPr>
              <a:t>ESECS – </a:t>
            </a:r>
            <a:r>
              <a:rPr lang="pt-BR" altLang="pt-BR" sz="2400" b="1" dirty="0">
                <a:latin typeface="Arial Rounded MT Bold" panose="020F0704030504030204" pitchFamily="34" charset="0"/>
              </a:rPr>
              <a:t>Estudo Sócio Econômico das Empresas Corretoras de Seguros (PJ) – 2015 </a:t>
            </a:r>
            <a:r>
              <a:rPr lang="pt-BR" altLang="pt-BR" sz="2400" b="1" dirty="0" smtClean="0">
                <a:latin typeface="Arial Rounded MT Bold" panose="020F0704030504030204" pitchFamily="34" charset="0"/>
              </a:rPr>
              <a:t>– </a:t>
            </a:r>
            <a:r>
              <a:rPr lang="pt-BR" altLang="pt-BR" sz="2800" b="1" dirty="0" smtClean="0">
                <a:latin typeface="Arial Rounded MT Bold" panose="020F0704030504030204" pitchFamily="34" charset="0"/>
              </a:rPr>
              <a:t>FENACOR</a:t>
            </a:r>
          </a:p>
          <a:p>
            <a:endParaRPr lang="pt-BR" sz="3200" b="1" dirty="0">
              <a:latin typeface="Arial Rounded MT Bold" panose="020F0704030504030204" pitchFamily="34" charset="0"/>
            </a:endParaRPr>
          </a:p>
          <a:p>
            <a:pPr marL="365125" indent="-255588">
              <a:buFont typeface="Arial" charset="0"/>
              <a:buChar char="•"/>
              <a:defRPr/>
            </a:pPr>
            <a:r>
              <a:rPr lang="pt-BR" dirty="0">
                <a:latin typeface="Arial Rounded MT Bold" pitchFamily="34" charset="0"/>
              </a:rPr>
              <a:t>Faturamento:   </a:t>
            </a:r>
            <a:endParaRPr lang="pt-BR" dirty="0" smtClean="0">
              <a:latin typeface="Arial Rounded MT Bold" pitchFamily="34" charset="0"/>
            </a:endParaRPr>
          </a:p>
          <a:p>
            <a:pPr marL="365125" indent="-255588">
              <a:buFont typeface="Arial" charset="0"/>
              <a:buChar char="•"/>
              <a:defRPr/>
            </a:pPr>
            <a:endParaRPr lang="pt-BR" dirty="0">
              <a:latin typeface="Arial Rounded MT Bold" pitchFamily="34" charset="0"/>
            </a:endParaRPr>
          </a:p>
          <a:p>
            <a:pPr marL="765175" lvl="1" indent="-255588">
              <a:buFont typeface="Arial" charset="0"/>
              <a:buChar char="–"/>
              <a:defRPr/>
            </a:pPr>
            <a:r>
              <a:rPr lang="pt-BR" sz="3600" b="1" dirty="0">
                <a:solidFill>
                  <a:srgbClr val="FF0000"/>
                </a:solidFill>
                <a:latin typeface="Arial Rounded MT Bold" pitchFamily="34" charset="0"/>
              </a:rPr>
              <a:t> 52%  até  R$ 15 mil/mês;</a:t>
            </a:r>
          </a:p>
          <a:p>
            <a:pPr marL="1165225" lvl="2" indent="-255588">
              <a:buFont typeface="Arial" charset="0"/>
              <a:buChar char="–"/>
              <a:defRPr/>
            </a:pPr>
            <a:endParaRPr lang="pt-BR" sz="1400" dirty="0">
              <a:solidFill>
                <a:srgbClr val="FF0000"/>
              </a:solidFill>
              <a:latin typeface="Arial Rounded MT Bold" pitchFamily="34" charset="0"/>
            </a:endParaRPr>
          </a:p>
          <a:p>
            <a:pPr marL="1622425" lvl="3" indent="-255588">
              <a:buFont typeface="Arial" charset="0"/>
              <a:buChar char="–"/>
              <a:defRPr/>
            </a:pPr>
            <a:r>
              <a:rPr lang="pt-BR" sz="1800" dirty="0">
                <a:solidFill>
                  <a:srgbClr val="FF0000"/>
                </a:solidFill>
                <a:latin typeface="Arial Rounded MT Bold" pitchFamily="34" charset="0"/>
              </a:rPr>
              <a:t> 32%  até R$ 60 mil/mês;</a:t>
            </a:r>
          </a:p>
          <a:p>
            <a:pPr marL="1165225" lvl="2" indent="-255588">
              <a:buFont typeface="Arial" charset="0"/>
              <a:buChar char="–"/>
              <a:defRPr/>
            </a:pPr>
            <a:endParaRPr lang="pt-BR" sz="1800" dirty="0">
              <a:solidFill>
                <a:srgbClr val="FF0000"/>
              </a:solidFill>
              <a:latin typeface="Arial Rounded MT Bold" pitchFamily="34" charset="0"/>
            </a:endParaRPr>
          </a:p>
          <a:p>
            <a:pPr marL="1622425" lvl="3" indent="-255588">
              <a:buFont typeface="Arial" charset="0"/>
              <a:buChar char="–"/>
              <a:defRPr/>
            </a:pPr>
            <a:r>
              <a:rPr lang="pt-BR" sz="1800" dirty="0">
                <a:solidFill>
                  <a:srgbClr val="FF0000"/>
                </a:solidFill>
                <a:latin typeface="Arial Rounded MT Bold" pitchFamily="34" charset="0"/>
              </a:rPr>
              <a:t> 16%  mais que 60 mil/mês</a:t>
            </a:r>
            <a:r>
              <a:rPr lang="pt-BR" sz="1800" dirty="0" smtClean="0">
                <a:solidFill>
                  <a:srgbClr val="FF0000"/>
                </a:solidFill>
                <a:latin typeface="Arial Rounded MT Bold" pitchFamily="34" charset="0"/>
              </a:rPr>
              <a:t>.</a:t>
            </a:r>
          </a:p>
          <a:p>
            <a:pPr marL="1366837" lvl="3">
              <a:defRPr/>
            </a:pPr>
            <a:endParaRPr lang="pt-BR" sz="1800" dirty="0">
              <a:solidFill>
                <a:srgbClr val="FF0000"/>
              </a:solidFill>
              <a:latin typeface="Arial Rounded MT Bold" pitchFamily="34" charset="0"/>
            </a:endParaRPr>
          </a:p>
          <a:p>
            <a:pPr marL="765175" lvl="1" indent="-255588">
              <a:buFont typeface="Arial" charset="0"/>
              <a:buChar char="–"/>
              <a:defRPr/>
            </a:pPr>
            <a:endParaRPr lang="pt-BR" sz="1800" dirty="0" smtClean="0">
              <a:solidFill>
                <a:srgbClr val="0070C0"/>
              </a:solidFill>
              <a:latin typeface="Arial Rounded MT Bold" pitchFamily="34" charset="0"/>
            </a:endParaRPr>
          </a:p>
          <a:p>
            <a:pPr marL="765175" lvl="1" indent="-255588">
              <a:buFont typeface="Arial" charset="0"/>
              <a:buChar char="–"/>
              <a:defRPr/>
            </a:pPr>
            <a:endParaRPr lang="pt-BR" sz="1800" dirty="0">
              <a:solidFill>
                <a:srgbClr val="0070C0"/>
              </a:solidFill>
              <a:latin typeface="Arial Rounded MT Bold" pitchFamily="34" charset="0"/>
            </a:endParaRPr>
          </a:p>
          <a:p>
            <a:pPr marL="365125" indent="-255588">
              <a:buFont typeface="Arial" charset="0"/>
              <a:buChar char="•"/>
              <a:defRPr/>
            </a:pPr>
            <a:r>
              <a:rPr lang="pt-BR" dirty="0">
                <a:latin typeface="Arial Rounded MT Bold" pitchFamily="34" charset="0"/>
              </a:rPr>
              <a:t>Colaboradores:  </a:t>
            </a:r>
            <a:endParaRPr lang="pt-BR" dirty="0" smtClean="0">
              <a:latin typeface="Arial Rounded MT Bold" pitchFamily="34" charset="0"/>
            </a:endParaRPr>
          </a:p>
          <a:p>
            <a:pPr marL="365125" indent="-255588">
              <a:buFont typeface="Arial" charset="0"/>
              <a:buChar char="•"/>
              <a:defRPr/>
            </a:pPr>
            <a:endParaRPr lang="pt-BR" dirty="0">
              <a:latin typeface="Arial Rounded MT Bold" pitchFamily="34" charset="0"/>
            </a:endParaRPr>
          </a:p>
          <a:p>
            <a:pPr marL="765175" lvl="1" indent="-255588">
              <a:buFont typeface="Arial" charset="0"/>
              <a:buChar char="–"/>
              <a:defRPr/>
            </a:pPr>
            <a:r>
              <a:rPr lang="pt-BR" sz="3200" dirty="0">
                <a:solidFill>
                  <a:srgbClr val="FF0000"/>
                </a:solidFill>
                <a:latin typeface="Arial Rounded MT Bold" pitchFamily="34" charset="0"/>
              </a:rPr>
              <a:t>Até 5 pessoas: 60% das empresas.</a:t>
            </a:r>
          </a:p>
          <a:p>
            <a:endParaRPr lang="pt-BR" sz="3000" b="1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88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1111"/>
            <a:ext cx="10693958" cy="756015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987019" y="846395"/>
            <a:ext cx="8706381" cy="6132963"/>
          </a:xfrm>
          <a:prstGeom prst="rect">
            <a:avLst/>
          </a:prstGeom>
          <a:noFill/>
        </p:spPr>
        <p:txBody>
          <a:bodyPr wrap="square" lIns="99569" tIns="49785" rIns="99569" bIns="49785" rtlCol="0">
            <a:spAutoFit/>
          </a:bodyPr>
          <a:lstStyle/>
          <a:p>
            <a:pPr marL="365125" indent="-255588"/>
            <a:r>
              <a:rPr lang="pt-BR" altLang="pt-BR" sz="3200" b="1" dirty="0" smtClean="0"/>
              <a:t>DADOS DOS CORRETORES (ESECS)</a:t>
            </a:r>
          </a:p>
          <a:p>
            <a:pPr marL="365125" indent="-255588"/>
            <a:endParaRPr lang="pt-BR" altLang="pt-BR" sz="2400" dirty="0" smtClean="0"/>
          </a:p>
          <a:p>
            <a:pPr marL="452437" indent="-342900">
              <a:buFont typeface="Arial" panose="020B0604020202020204" pitchFamily="34" charset="0"/>
              <a:buChar char="•"/>
            </a:pPr>
            <a:r>
              <a:rPr lang="pt-BR" altLang="pt-BR" sz="2400" dirty="0" smtClean="0"/>
              <a:t>60</a:t>
            </a:r>
            <a:r>
              <a:rPr lang="pt-BR" altLang="pt-BR" sz="2400" dirty="0"/>
              <a:t>% a 70% dos </a:t>
            </a:r>
            <a:r>
              <a:rPr lang="pt-BR" altLang="pt-BR" sz="2400" u="sng" dirty="0"/>
              <a:t>clientes</a:t>
            </a:r>
            <a:r>
              <a:rPr lang="pt-BR" altLang="pt-BR" sz="2400" dirty="0"/>
              <a:t> são Pessoas Físicas;</a:t>
            </a:r>
          </a:p>
          <a:p>
            <a:pPr marL="452437" indent="-342900">
              <a:buFont typeface="Arial" panose="020B0604020202020204" pitchFamily="34" charset="0"/>
              <a:buChar char="•"/>
            </a:pPr>
            <a:endParaRPr lang="pt-BR" altLang="pt-BR" sz="2400" dirty="0"/>
          </a:p>
          <a:p>
            <a:pPr marL="452437" indent="-342900">
              <a:buFont typeface="Arial" panose="020B0604020202020204" pitchFamily="34" charset="0"/>
              <a:buChar char="•"/>
            </a:pPr>
            <a:r>
              <a:rPr lang="pt-BR" altLang="pt-BR" sz="2400" dirty="0"/>
              <a:t>Renovação média de 90% (em 60% das corretoras);</a:t>
            </a:r>
          </a:p>
          <a:p>
            <a:pPr marL="452437" indent="-342900">
              <a:buFont typeface="Arial" panose="020B0604020202020204" pitchFamily="34" charset="0"/>
              <a:buChar char="•"/>
            </a:pPr>
            <a:endParaRPr lang="pt-BR" altLang="pt-BR" sz="2400" dirty="0"/>
          </a:p>
          <a:p>
            <a:pPr marL="452437" indent="-342900">
              <a:buFont typeface="Arial" panose="020B0604020202020204" pitchFamily="34" charset="0"/>
              <a:buChar char="•"/>
            </a:pPr>
            <a:r>
              <a:rPr lang="pt-BR" altLang="pt-BR" sz="2400" dirty="0"/>
              <a:t>De 75% a 80% das corretoras trabalham com até 5 Seguradoras;</a:t>
            </a:r>
          </a:p>
          <a:p>
            <a:pPr marL="452437" indent="-342900">
              <a:buFont typeface="Arial" panose="020B0604020202020204" pitchFamily="34" charset="0"/>
              <a:buChar char="•"/>
            </a:pPr>
            <a:endParaRPr lang="pt-BR" altLang="pt-BR" sz="2400" dirty="0"/>
          </a:p>
          <a:p>
            <a:pPr marL="452437" indent="-342900">
              <a:buFont typeface="Arial" panose="020B0604020202020204" pitchFamily="34" charset="0"/>
              <a:buChar char="•"/>
            </a:pPr>
            <a:r>
              <a:rPr lang="pt-BR" altLang="pt-BR" sz="2400" dirty="0"/>
              <a:t>70% das corretoras pretendem investir em treinamento e infraestrutura;</a:t>
            </a:r>
          </a:p>
          <a:p>
            <a:pPr marL="452437" indent="-342900">
              <a:buFont typeface="Arial" panose="020B0604020202020204" pitchFamily="34" charset="0"/>
              <a:buChar char="•"/>
            </a:pPr>
            <a:endParaRPr lang="pt-BR" altLang="pt-BR" sz="2400" dirty="0"/>
          </a:p>
          <a:p>
            <a:pPr marL="452437" indent="-342900">
              <a:buFont typeface="Arial" panose="020B0604020202020204" pitchFamily="34" charset="0"/>
              <a:buChar char="•"/>
            </a:pPr>
            <a:r>
              <a:rPr lang="pt-BR" altLang="pt-BR" sz="2400" dirty="0"/>
              <a:t>55% já tem “</a:t>
            </a:r>
            <a:r>
              <a:rPr lang="pt-BR" altLang="pt-BR" sz="2400" dirty="0" err="1"/>
              <a:t>fan</a:t>
            </a:r>
            <a:r>
              <a:rPr lang="pt-BR" altLang="pt-BR" sz="2400" dirty="0"/>
              <a:t> </a:t>
            </a:r>
            <a:r>
              <a:rPr lang="pt-BR" altLang="pt-BR" sz="2400" dirty="0" err="1"/>
              <a:t>page</a:t>
            </a:r>
            <a:r>
              <a:rPr lang="pt-BR" altLang="pt-BR" sz="2400" dirty="0"/>
              <a:t>” (página corporativa) ou “perfil” no </a:t>
            </a:r>
            <a:r>
              <a:rPr lang="pt-BR" altLang="pt-BR" sz="2400" dirty="0" err="1"/>
              <a:t>Facebook</a:t>
            </a:r>
            <a:r>
              <a:rPr lang="pt-BR" altLang="pt-BR" sz="2400" dirty="0"/>
              <a:t>, além do </a:t>
            </a:r>
            <a:r>
              <a:rPr lang="pt-BR" altLang="pt-BR" sz="2400" dirty="0" err="1"/>
              <a:t>Twitter</a:t>
            </a:r>
            <a:r>
              <a:rPr lang="pt-BR" altLang="pt-BR" sz="2400" dirty="0"/>
              <a:t>;</a:t>
            </a:r>
          </a:p>
          <a:p>
            <a:pPr marL="365125" indent="-255588"/>
            <a:endParaRPr lang="pt-BR" altLang="pt-BR" sz="2400" dirty="0"/>
          </a:p>
          <a:p>
            <a:pPr marL="765175" lvl="1" indent="-255588">
              <a:buFont typeface="Arial" panose="020B0604020202020204" pitchFamily="34" charset="0"/>
              <a:buChar char="•"/>
            </a:pPr>
            <a:r>
              <a:rPr lang="pt-BR" altLang="pt-BR" sz="2400" dirty="0"/>
              <a:t>Obs.: Clientes resistem à venda “</a:t>
            </a:r>
            <a:r>
              <a:rPr lang="pt-BR" altLang="pt-BR" sz="2400" dirty="0" err="1"/>
              <a:t>on</a:t>
            </a:r>
            <a:r>
              <a:rPr lang="pt-BR" altLang="pt-BR" sz="2400" dirty="0"/>
              <a:t> </a:t>
            </a:r>
            <a:r>
              <a:rPr lang="pt-BR" altLang="pt-BR" sz="2400" dirty="0" err="1"/>
              <a:t>line</a:t>
            </a:r>
            <a:r>
              <a:rPr lang="pt-BR" altLang="pt-BR" sz="2400" dirty="0"/>
              <a:t>”, mas desejam ter contato “eletrônico”.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6282804" y="228173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TÉCNICAS DE VENDAS</a:t>
            </a:r>
            <a:endParaRPr lang="pt-BR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40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</TotalTime>
  <Words>1821</Words>
  <Application>Microsoft Office PowerPoint</Application>
  <PresentationFormat>Personalizar</PresentationFormat>
  <Paragraphs>452</Paragraphs>
  <Slides>44</Slides>
  <Notes>0</Notes>
  <HiddenSlides>1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44</vt:i4>
      </vt:variant>
    </vt:vector>
  </HeadingPairs>
  <TitlesOfParts>
    <vt:vector size="50" baseType="lpstr">
      <vt:lpstr>Arial</vt:lpstr>
      <vt:lpstr>Arial Rounded MT Bold</vt:lpstr>
      <vt:lpstr>Calibri</vt:lpstr>
      <vt:lpstr>Trebuchet MS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Roberta Dyer Barones Nogueira</dc:creator>
  <cp:lastModifiedBy>Celso</cp:lastModifiedBy>
  <cp:revision>101</cp:revision>
  <dcterms:created xsi:type="dcterms:W3CDTF">2014-04-14T12:41:22Z</dcterms:created>
  <dcterms:modified xsi:type="dcterms:W3CDTF">2016-06-14T13:55:40Z</dcterms:modified>
</cp:coreProperties>
</file>